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42"/>
  </p:notesMasterIdLst>
  <p:sldIdLst>
    <p:sldId id="256" r:id="rId5"/>
    <p:sldId id="263" r:id="rId6"/>
    <p:sldId id="296" r:id="rId7"/>
    <p:sldId id="299" r:id="rId8"/>
    <p:sldId id="300" r:id="rId9"/>
    <p:sldId id="264" r:id="rId10"/>
    <p:sldId id="265" r:id="rId11"/>
    <p:sldId id="266" r:id="rId12"/>
    <p:sldId id="267" r:id="rId13"/>
    <p:sldId id="270" r:id="rId14"/>
    <p:sldId id="268" r:id="rId15"/>
    <p:sldId id="271" r:id="rId16"/>
    <p:sldId id="269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301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41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77B33A-3400-4C38-8E19-C1F2C17B753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6CE2A2-1CD5-4A27-A456-F960B191933D}">
      <dgm:prSet phldrT="[Text]"/>
      <dgm:spPr/>
      <dgm:t>
        <a:bodyPr/>
        <a:lstStyle/>
        <a:p>
          <a:r>
            <a:rPr lang="en-US" dirty="0" smtClean="0"/>
            <a:t>What do you want to do?</a:t>
          </a:r>
          <a:endParaRPr lang="en-US" dirty="0"/>
        </a:p>
      </dgm:t>
    </dgm:pt>
    <dgm:pt modelId="{723FF450-1A82-4784-8DFC-11087472ECC5}" type="parTrans" cxnId="{96E8BAB8-3511-452D-A3CB-8F4A1223081B}">
      <dgm:prSet/>
      <dgm:spPr/>
      <dgm:t>
        <a:bodyPr/>
        <a:lstStyle/>
        <a:p>
          <a:endParaRPr lang="en-US"/>
        </a:p>
      </dgm:t>
    </dgm:pt>
    <dgm:pt modelId="{4EED0F1E-9AB3-401B-B311-7A8AB1067E14}" type="sibTrans" cxnId="{96E8BAB8-3511-452D-A3CB-8F4A1223081B}">
      <dgm:prSet/>
      <dgm:spPr/>
      <dgm:t>
        <a:bodyPr/>
        <a:lstStyle/>
        <a:p>
          <a:endParaRPr lang="en-US"/>
        </a:p>
      </dgm:t>
    </dgm:pt>
    <dgm:pt modelId="{55B63BC3-A0DF-4238-ACD9-6B956E12873F}">
      <dgm:prSet phldrT="[Text]"/>
      <dgm:spPr/>
      <dgm:t>
        <a:bodyPr/>
        <a:lstStyle/>
        <a:p>
          <a:r>
            <a:rPr lang="en-US" dirty="0" smtClean="0"/>
            <a:t>What is the right major?</a:t>
          </a:r>
          <a:endParaRPr lang="en-US" dirty="0"/>
        </a:p>
      </dgm:t>
    </dgm:pt>
    <dgm:pt modelId="{172A8290-E0CE-40F6-84AD-58718F546197}" type="parTrans" cxnId="{8B016B3F-78F1-4F14-A4B6-2AC95614A995}">
      <dgm:prSet/>
      <dgm:spPr/>
      <dgm:t>
        <a:bodyPr/>
        <a:lstStyle/>
        <a:p>
          <a:endParaRPr lang="en-US"/>
        </a:p>
      </dgm:t>
    </dgm:pt>
    <dgm:pt modelId="{ADF14EAD-981B-4CF8-8880-13CF017157DF}" type="sibTrans" cxnId="{8B016B3F-78F1-4F14-A4B6-2AC95614A995}">
      <dgm:prSet/>
      <dgm:spPr/>
      <dgm:t>
        <a:bodyPr/>
        <a:lstStyle/>
        <a:p>
          <a:endParaRPr lang="en-US"/>
        </a:p>
      </dgm:t>
    </dgm:pt>
    <dgm:pt modelId="{18EFEBD6-25D3-4B68-AF2D-2C65BF0815AA}">
      <dgm:prSet phldrT="[Text]"/>
      <dgm:spPr/>
      <dgm:t>
        <a:bodyPr/>
        <a:lstStyle/>
        <a:p>
          <a:r>
            <a:rPr lang="en-US" dirty="0" smtClean="0"/>
            <a:t>Where do you plan to transfer? </a:t>
          </a:r>
          <a:endParaRPr lang="en-US" dirty="0"/>
        </a:p>
      </dgm:t>
    </dgm:pt>
    <dgm:pt modelId="{967561F9-933C-4890-96D6-B121BF673C00}" type="parTrans" cxnId="{150BE465-005D-407A-99F9-BF01BE626570}">
      <dgm:prSet/>
      <dgm:spPr/>
      <dgm:t>
        <a:bodyPr/>
        <a:lstStyle/>
        <a:p>
          <a:endParaRPr lang="en-US"/>
        </a:p>
      </dgm:t>
    </dgm:pt>
    <dgm:pt modelId="{B4F69D0F-DEE2-4B94-8D67-6EBBC0F50AB9}" type="sibTrans" cxnId="{150BE465-005D-407A-99F9-BF01BE626570}">
      <dgm:prSet/>
      <dgm:spPr/>
      <dgm:t>
        <a:bodyPr/>
        <a:lstStyle/>
        <a:p>
          <a:endParaRPr lang="en-US"/>
        </a:p>
      </dgm:t>
    </dgm:pt>
    <dgm:pt modelId="{2A17F3D3-41BE-48B2-9698-E95B8767287B}">
      <dgm:prSet/>
      <dgm:spPr/>
      <dgm:t>
        <a:bodyPr/>
        <a:lstStyle/>
        <a:p>
          <a:r>
            <a:rPr lang="en-US" dirty="0" smtClean="0"/>
            <a:t>What is the best major at MCCC?</a:t>
          </a:r>
          <a:endParaRPr lang="en-US" dirty="0"/>
        </a:p>
      </dgm:t>
    </dgm:pt>
    <dgm:pt modelId="{763D6D4C-426A-48DA-AE30-919921C88E15}" type="parTrans" cxnId="{FCA3D0AF-FB47-42B9-A31F-690F01AAAE51}">
      <dgm:prSet/>
      <dgm:spPr/>
      <dgm:t>
        <a:bodyPr/>
        <a:lstStyle/>
        <a:p>
          <a:endParaRPr lang="en-US"/>
        </a:p>
      </dgm:t>
    </dgm:pt>
    <dgm:pt modelId="{966B756C-B15E-43D7-A9E9-6232F2BB4B14}" type="sibTrans" cxnId="{FCA3D0AF-FB47-42B9-A31F-690F01AAAE51}">
      <dgm:prSet/>
      <dgm:spPr/>
      <dgm:t>
        <a:bodyPr/>
        <a:lstStyle/>
        <a:p>
          <a:endParaRPr lang="en-US"/>
        </a:p>
      </dgm:t>
    </dgm:pt>
    <dgm:pt modelId="{0CB898E0-612E-4FC2-BAAD-D48B0847E196}">
      <dgm:prSet/>
      <dgm:spPr/>
      <dgm:t>
        <a:bodyPr/>
        <a:lstStyle/>
        <a:p>
          <a:r>
            <a:rPr lang="en-US" dirty="0" smtClean="0"/>
            <a:t>What classes should you take? </a:t>
          </a:r>
          <a:endParaRPr lang="en-US" dirty="0"/>
        </a:p>
      </dgm:t>
    </dgm:pt>
    <dgm:pt modelId="{62D54229-4F46-4541-AE58-A9E79B2FFF4C}" type="parTrans" cxnId="{7B443C38-9F2D-4265-B42D-DE59CB627F16}">
      <dgm:prSet/>
      <dgm:spPr/>
      <dgm:t>
        <a:bodyPr/>
        <a:lstStyle/>
        <a:p>
          <a:endParaRPr lang="en-US"/>
        </a:p>
      </dgm:t>
    </dgm:pt>
    <dgm:pt modelId="{8D54A6EE-6B32-41AB-854B-BC99697CAD87}" type="sibTrans" cxnId="{7B443C38-9F2D-4265-B42D-DE59CB627F16}">
      <dgm:prSet/>
      <dgm:spPr/>
      <dgm:t>
        <a:bodyPr/>
        <a:lstStyle/>
        <a:p>
          <a:endParaRPr lang="en-US"/>
        </a:p>
      </dgm:t>
    </dgm:pt>
    <dgm:pt modelId="{22A0D396-65A4-44D7-AA5E-8E2DDC1DC45E}" type="pres">
      <dgm:prSet presAssocID="{0B77B33A-3400-4C38-8E19-C1F2C17B753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3F3EAD-6F15-4B12-98A7-689FA9BC2792}" type="pres">
      <dgm:prSet presAssocID="{0B77B33A-3400-4C38-8E19-C1F2C17B7536}" presName="dummyMaxCanvas" presStyleCnt="0">
        <dgm:presLayoutVars/>
      </dgm:prSet>
      <dgm:spPr/>
    </dgm:pt>
    <dgm:pt modelId="{2F9F51E0-CBDD-43B5-8A87-1A178C03C9A9}" type="pres">
      <dgm:prSet presAssocID="{0B77B33A-3400-4C38-8E19-C1F2C17B753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0703D4-6C94-4799-885C-C3D1E02B8E9D}" type="pres">
      <dgm:prSet presAssocID="{0B77B33A-3400-4C38-8E19-C1F2C17B753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72F92-2702-43BF-AB35-723439A3230E}" type="pres">
      <dgm:prSet presAssocID="{0B77B33A-3400-4C38-8E19-C1F2C17B753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2B62C-01F2-462D-8812-3EE198FFE1C3}" type="pres">
      <dgm:prSet presAssocID="{0B77B33A-3400-4C38-8E19-C1F2C17B753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B8DE5-E19B-4CEA-9BC7-794C03BB8CB9}" type="pres">
      <dgm:prSet presAssocID="{0B77B33A-3400-4C38-8E19-C1F2C17B7536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69B79-533D-437F-8D0E-F4D300A61F74}" type="pres">
      <dgm:prSet presAssocID="{0B77B33A-3400-4C38-8E19-C1F2C17B753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ED9000-AD15-4C1C-A627-45299CA07E6F}" type="pres">
      <dgm:prSet presAssocID="{0B77B33A-3400-4C38-8E19-C1F2C17B753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0BDEA-8B6F-4BCB-8942-993D81C500F3}" type="pres">
      <dgm:prSet presAssocID="{0B77B33A-3400-4C38-8E19-C1F2C17B753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3C1C18-5D3D-4672-A598-C396EC6124C1}" type="pres">
      <dgm:prSet presAssocID="{0B77B33A-3400-4C38-8E19-C1F2C17B753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92BE2-8CD1-4953-9A5F-09E28133309B}" type="pres">
      <dgm:prSet presAssocID="{0B77B33A-3400-4C38-8E19-C1F2C17B753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FC01A-6129-44A8-AC96-56318A930755}" type="pres">
      <dgm:prSet presAssocID="{0B77B33A-3400-4C38-8E19-C1F2C17B753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C776D8-F5BA-416D-A732-3B878CC3068A}" type="pres">
      <dgm:prSet presAssocID="{0B77B33A-3400-4C38-8E19-C1F2C17B753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251A66-7E5C-4486-B82D-4BD1E1E1446A}" type="pres">
      <dgm:prSet presAssocID="{0B77B33A-3400-4C38-8E19-C1F2C17B753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02886-E2E4-4EAC-99AC-667044BB5BBD}" type="pres">
      <dgm:prSet presAssocID="{0B77B33A-3400-4C38-8E19-C1F2C17B753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9AEBE4-1A72-4AF9-A99D-E4ADFC8D326F}" type="presOf" srcId="{0CB898E0-612E-4FC2-BAAD-D48B0847E196}" destId="{DD802886-E2E4-4EAC-99AC-667044BB5BBD}" srcOrd="1" destOrd="0" presId="urn:microsoft.com/office/officeart/2005/8/layout/vProcess5"/>
    <dgm:cxn modelId="{0FE5939A-A4FB-46B1-8997-6B90256BB0EB}" type="presOf" srcId="{55B63BC3-A0DF-4238-ACD9-6B956E12873F}" destId="{ED9FC01A-6129-44A8-AC96-56318A930755}" srcOrd="1" destOrd="0" presId="urn:microsoft.com/office/officeart/2005/8/layout/vProcess5"/>
    <dgm:cxn modelId="{2B7D3688-2D02-46D8-9A9B-7F076AEEA844}" type="presOf" srcId="{626CE2A2-1CD5-4A27-A456-F960B191933D}" destId="{9A592BE2-8CD1-4953-9A5F-09E28133309B}" srcOrd="1" destOrd="0" presId="urn:microsoft.com/office/officeart/2005/8/layout/vProcess5"/>
    <dgm:cxn modelId="{96E8BAB8-3511-452D-A3CB-8F4A1223081B}" srcId="{0B77B33A-3400-4C38-8E19-C1F2C17B7536}" destId="{626CE2A2-1CD5-4A27-A456-F960B191933D}" srcOrd="0" destOrd="0" parTransId="{723FF450-1A82-4784-8DFC-11087472ECC5}" sibTransId="{4EED0F1E-9AB3-401B-B311-7A8AB1067E14}"/>
    <dgm:cxn modelId="{BE35D319-D05E-45F2-95AA-EE06C9DE8544}" type="presOf" srcId="{ADF14EAD-981B-4CF8-8880-13CF017157DF}" destId="{3CED9000-AD15-4C1C-A627-45299CA07E6F}" srcOrd="0" destOrd="0" presId="urn:microsoft.com/office/officeart/2005/8/layout/vProcess5"/>
    <dgm:cxn modelId="{2F908F3E-0495-4E8B-8C24-1B48E59E047E}" type="presOf" srcId="{55B63BC3-A0DF-4238-ACD9-6B956E12873F}" destId="{E70703D4-6C94-4799-885C-C3D1E02B8E9D}" srcOrd="0" destOrd="0" presId="urn:microsoft.com/office/officeart/2005/8/layout/vProcess5"/>
    <dgm:cxn modelId="{2F123830-11C8-4560-9000-221481383FA8}" type="presOf" srcId="{18EFEBD6-25D3-4B68-AF2D-2C65BF0815AA}" destId="{19C72F92-2702-43BF-AB35-723439A3230E}" srcOrd="0" destOrd="0" presId="urn:microsoft.com/office/officeart/2005/8/layout/vProcess5"/>
    <dgm:cxn modelId="{30F60826-17BF-45D6-9DA4-20BF6233D40F}" type="presOf" srcId="{2A17F3D3-41BE-48B2-9698-E95B8767287B}" destId="{E9C2B62C-01F2-462D-8812-3EE198FFE1C3}" srcOrd="0" destOrd="0" presId="urn:microsoft.com/office/officeart/2005/8/layout/vProcess5"/>
    <dgm:cxn modelId="{C5B135B1-394F-4523-A8A7-6FDD54ACA0FD}" type="presOf" srcId="{4EED0F1E-9AB3-401B-B311-7A8AB1067E14}" destId="{2E769B79-533D-437F-8D0E-F4D300A61F74}" srcOrd="0" destOrd="0" presId="urn:microsoft.com/office/officeart/2005/8/layout/vProcess5"/>
    <dgm:cxn modelId="{A161CB25-DB35-4F52-88AD-4A36249ECAEF}" type="presOf" srcId="{0B77B33A-3400-4C38-8E19-C1F2C17B7536}" destId="{22A0D396-65A4-44D7-AA5E-8E2DDC1DC45E}" srcOrd="0" destOrd="0" presId="urn:microsoft.com/office/officeart/2005/8/layout/vProcess5"/>
    <dgm:cxn modelId="{FDB5F4B2-0B47-4195-943C-FE57BC4028D4}" type="presOf" srcId="{2A17F3D3-41BE-48B2-9698-E95B8767287B}" destId="{A6251A66-7E5C-4486-B82D-4BD1E1E1446A}" srcOrd="1" destOrd="0" presId="urn:microsoft.com/office/officeart/2005/8/layout/vProcess5"/>
    <dgm:cxn modelId="{29B5A050-6BDA-4F71-9F87-F517A068B8B5}" type="presOf" srcId="{626CE2A2-1CD5-4A27-A456-F960B191933D}" destId="{2F9F51E0-CBDD-43B5-8A87-1A178C03C9A9}" srcOrd="0" destOrd="0" presId="urn:microsoft.com/office/officeart/2005/8/layout/vProcess5"/>
    <dgm:cxn modelId="{FCA3D0AF-FB47-42B9-A31F-690F01AAAE51}" srcId="{0B77B33A-3400-4C38-8E19-C1F2C17B7536}" destId="{2A17F3D3-41BE-48B2-9698-E95B8767287B}" srcOrd="3" destOrd="0" parTransId="{763D6D4C-426A-48DA-AE30-919921C88E15}" sibTransId="{966B756C-B15E-43D7-A9E9-6232F2BB4B14}"/>
    <dgm:cxn modelId="{8B016B3F-78F1-4F14-A4B6-2AC95614A995}" srcId="{0B77B33A-3400-4C38-8E19-C1F2C17B7536}" destId="{55B63BC3-A0DF-4238-ACD9-6B956E12873F}" srcOrd="1" destOrd="0" parTransId="{172A8290-E0CE-40F6-84AD-58718F546197}" sibTransId="{ADF14EAD-981B-4CF8-8880-13CF017157DF}"/>
    <dgm:cxn modelId="{2F4C9085-4AA7-4407-BB7C-973CC8EFB6AA}" type="presOf" srcId="{966B756C-B15E-43D7-A9E9-6232F2BB4B14}" destId="{AC3C1C18-5D3D-4672-A598-C396EC6124C1}" srcOrd="0" destOrd="0" presId="urn:microsoft.com/office/officeart/2005/8/layout/vProcess5"/>
    <dgm:cxn modelId="{EFA619AB-9665-4167-AFC2-423B28CFE469}" type="presOf" srcId="{18EFEBD6-25D3-4B68-AF2D-2C65BF0815AA}" destId="{D2C776D8-F5BA-416D-A732-3B878CC3068A}" srcOrd="1" destOrd="0" presId="urn:microsoft.com/office/officeart/2005/8/layout/vProcess5"/>
    <dgm:cxn modelId="{C3132A64-9F19-45BD-A7F2-CCAAFC07767E}" type="presOf" srcId="{0CB898E0-612E-4FC2-BAAD-D48B0847E196}" destId="{9B6B8DE5-E19B-4CEA-9BC7-794C03BB8CB9}" srcOrd="0" destOrd="0" presId="urn:microsoft.com/office/officeart/2005/8/layout/vProcess5"/>
    <dgm:cxn modelId="{150BE465-005D-407A-99F9-BF01BE626570}" srcId="{0B77B33A-3400-4C38-8E19-C1F2C17B7536}" destId="{18EFEBD6-25D3-4B68-AF2D-2C65BF0815AA}" srcOrd="2" destOrd="0" parTransId="{967561F9-933C-4890-96D6-B121BF673C00}" sibTransId="{B4F69D0F-DEE2-4B94-8D67-6EBBC0F50AB9}"/>
    <dgm:cxn modelId="{7B443C38-9F2D-4265-B42D-DE59CB627F16}" srcId="{0B77B33A-3400-4C38-8E19-C1F2C17B7536}" destId="{0CB898E0-612E-4FC2-BAAD-D48B0847E196}" srcOrd="4" destOrd="0" parTransId="{62D54229-4F46-4541-AE58-A9E79B2FFF4C}" sibTransId="{8D54A6EE-6B32-41AB-854B-BC99697CAD87}"/>
    <dgm:cxn modelId="{E4F273E1-1BA9-419F-9882-7CAE02007C50}" type="presOf" srcId="{B4F69D0F-DEE2-4B94-8D67-6EBBC0F50AB9}" destId="{8C40BDEA-8B6F-4BCB-8942-993D81C500F3}" srcOrd="0" destOrd="0" presId="urn:microsoft.com/office/officeart/2005/8/layout/vProcess5"/>
    <dgm:cxn modelId="{19C03F54-D946-4B88-99FB-A4797F53BB31}" type="presParOf" srcId="{22A0D396-65A4-44D7-AA5E-8E2DDC1DC45E}" destId="{143F3EAD-6F15-4B12-98A7-689FA9BC2792}" srcOrd="0" destOrd="0" presId="urn:microsoft.com/office/officeart/2005/8/layout/vProcess5"/>
    <dgm:cxn modelId="{BF74C97E-243F-4345-BD45-C767D583422B}" type="presParOf" srcId="{22A0D396-65A4-44D7-AA5E-8E2DDC1DC45E}" destId="{2F9F51E0-CBDD-43B5-8A87-1A178C03C9A9}" srcOrd="1" destOrd="0" presId="urn:microsoft.com/office/officeart/2005/8/layout/vProcess5"/>
    <dgm:cxn modelId="{A6E8E078-7F14-475D-AE70-D7165598CAF0}" type="presParOf" srcId="{22A0D396-65A4-44D7-AA5E-8E2DDC1DC45E}" destId="{E70703D4-6C94-4799-885C-C3D1E02B8E9D}" srcOrd="2" destOrd="0" presId="urn:microsoft.com/office/officeart/2005/8/layout/vProcess5"/>
    <dgm:cxn modelId="{557B6DED-FE45-4D28-AFD6-57CF42CE8F03}" type="presParOf" srcId="{22A0D396-65A4-44D7-AA5E-8E2DDC1DC45E}" destId="{19C72F92-2702-43BF-AB35-723439A3230E}" srcOrd="3" destOrd="0" presId="urn:microsoft.com/office/officeart/2005/8/layout/vProcess5"/>
    <dgm:cxn modelId="{21917B16-4E16-4AC3-B772-D902938F0E63}" type="presParOf" srcId="{22A0D396-65A4-44D7-AA5E-8E2DDC1DC45E}" destId="{E9C2B62C-01F2-462D-8812-3EE198FFE1C3}" srcOrd="4" destOrd="0" presId="urn:microsoft.com/office/officeart/2005/8/layout/vProcess5"/>
    <dgm:cxn modelId="{15F949FE-10E1-42FB-8591-C8059F89AA48}" type="presParOf" srcId="{22A0D396-65A4-44D7-AA5E-8E2DDC1DC45E}" destId="{9B6B8DE5-E19B-4CEA-9BC7-794C03BB8CB9}" srcOrd="5" destOrd="0" presId="urn:microsoft.com/office/officeart/2005/8/layout/vProcess5"/>
    <dgm:cxn modelId="{5113FB78-5982-4CBC-AEA8-94AB8FB360C1}" type="presParOf" srcId="{22A0D396-65A4-44D7-AA5E-8E2DDC1DC45E}" destId="{2E769B79-533D-437F-8D0E-F4D300A61F74}" srcOrd="6" destOrd="0" presId="urn:microsoft.com/office/officeart/2005/8/layout/vProcess5"/>
    <dgm:cxn modelId="{42F40A89-002D-4BC7-8CB9-41F99F5465C9}" type="presParOf" srcId="{22A0D396-65A4-44D7-AA5E-8E2DDC1DC45E}" destId="{3CED9000-AD15-4C1C-A627-45299CA07E6F}" srcOrd="7" destOrd="0" presId="urn:microsoft.com/office/officeart/2005/8/layout/vProcess5"/>
    <dgm:cxn modelId="{E65E18B9-1EDF-4BBC-893D-A5158C1B0EF2}" type="presParOf" srcId="{22A0D396-65A4-44D7-AA5E-8E2DDC1DC45E}" destId="{8C40BDEA-8B6F-4BCB-8942-993D81C500F3}" srcOrd="8" destOrd="0" presId="urn:microsoft.com/office/officeart/2005/8/layout/vProcess5"/>
    <dgm:cxn modelId="{A852EFB7-A13B-429A-8DC7-78A4ED47F98A}" type="presParOf" srcId="{22A0D396-65A4-44D7-AA5E-8E2DDC1DC45E}" destId="{AC3C1C18-5D3D-4672-A598-C396EC6124C1}" srcOrd="9" destOrd="0" presId="urn:microsoft.com/office/officeart/2005/8/layout/vProcess5"/>
    <dgm:cxn modelId="{661DDDCD-F1D8-4C84-900E-3655EA32B911}" type="presParOf" srcId="{22A0D396-65A4-44D7-AA5E-8E2DDC1DC45E}" destId="{9A592BE2-8CD1-4953-9A5F-09E28133309B}" srcOrd="10" destOrd="0" presId="urn:microsoft.com/office/officeart/2005/8/layout/vProcess5"/>
    <dgm:cxn modelId="{66D62DAE-D423-4803-936D-7FFCC9912E26}" type="presParOf" srcId="{22A0D396-65A4-44D7-AA5E-8E2DDC1DC45E}" destId="{ED9FC01A-6129-44A8-AC96-56318A930755}" srcOrd="11" destOrd="0" presId="urn:microsoft.com/office/officeart/2005/8/layout/vProcess5"/>
    <dgm:cxn modelId="{BED3385F-00BC-4973-A06D-E187B3BE0894}" type="presParOf" srcId="{22A0D396-65A4-44D7-AA5E-8E2DDC1DC45E}" destId="{D2C776D8-F5BA-416D-A732-3B878CC3068A}" srcOrd="12" destOrd="0" presId="urn:microsoft.com/office/officeart/2005/8/layout/vProcess5"/>
    <dgm:cxn modelId="{ABC41E1A-9C3A-49C5-B768-D6B0874142AF}" type="presParOf" srcId="{22A0D396-65A4-44D7-AA5E-8E2DDC1DC45E}" destId="{A6251A66-7E5C-4486-B82D-4BD1E1E1446A}" srcOrd="13" destOrd="0" presId="urn:microsoft.com/office/officeart/2005/8/layout/vProcess5"/>
    <dgm:cxn modelId="{9EEE31A8-2DF2-4F93-AD3F-910CD0AB9D86}" type="presParOf" srcId="{22A0D396-65A4-44D7-AA5E-8E2DDC1DC45E}" destId="{DD802886-E2E4-4EAC-99AC-667044BB5BB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45E2FE-688A-4423-9783-A34AA2356004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08DB6635-898A-463E-AFE1-EE357D11100C}">
      <dgm:prSet phldrT="[Text]"/>
      <dgm:spPr/>
      <dgm:t>
        <a:bodyPr/>
        <a:lstStyle/>
        <a:p>
          <a:r>
            <a:rPr lang="en-US" dirty="0" smtClean="0"/>
            <a:t>Attendance reporting</a:t>
          </a:r>
          <a:endParaRPr lang="en-US" dirty="0"/>
        </a:p>
      </dgm:t>
    </dgm:pt>
    <dgm:pt modelId="{56108A52-0D4D-489D-827D-E022A826BF6C}" type="parTrans" cxnId="{683552DD-E687-4338-9B68-895127D3700C}">
      <dgm:prSet/>
      <dgm:spPr/>
      <dgm:t>
        <a:bodyPr/>
        <a:lstStyle/>
        <a:p>
          <a:endParaRPr lang="en-US"/>
        </a:p>
      </dgm:t>
    </dgm:pt>
    <dgm:pt modelId="{3DC3904C-B2E4-45EE-9F3D-3B2881FA1891}" type="sibTrans" cxnId="{683552DD-E687-4338-9B68-895127D3700C}">
      <dgm:prSet/>
      <dgm:spPr/>
      <dgm:t>
        <a:bodyPr/>
        <a:lstStyle/>
        <a:p>
          <a:endParaRPr lang="en-US"/>
        </a:p>
      </dgm:t>
    </dgm:pt>
    <dgm:pt modelId="{F13C1E39-8A42-4C39-A6D2-06D76AC19EF2}">
      <dgm:prSet phldrT="[Text]"/>
      <dgm:spPr/>
      <dgm:t>
        <a:bodyPr/>
        <a:lstStyle/>
        <a:p>
          <a:r>
            <a:rPr lang="en-US" dirty="0" smtClean="0"/>
            <a:t>Early alert survey</a:t>
          </a:r>
          <a:endParaRPr lang="en-US" dirty="0"/>
        </a:p>
      </dgm:t>
    </dgm:pt>
    <dgm:pt modelId="{0FB03B5B-47E0-4168-A52F-6C70A38A0BA2}" type="parTrans" cxnId="{64409323-34B1-4079-BDC5-7D01F5A4581B}">
      <dgm:prSet/>
      <dgm:spPr/>
      <dgm:t>
        <a:bodyPr/>
        <a:lstStyle/>
        <a:p>
          <a:endParaRPr lang="en-US"/>
        </a:p>
      </dgm:t>
    </dgm:pt>
    <dgm:pt modelId="{324CB6DB-8577-48AB-8565-2A1FF267BEE9}" type="sibTrans" cxnId="{64409323-34B1-4079-BDC5-7D01F5A4581B}">
      <dgm:prSet/>
      <dgm:spPr/>
      <dgm:t>
        <a:bodyPr/>
        <a:lstStyle/>
        <a:p>
          <a:endParaRPr lang="en-US"/>
        </a:p>
      </dgm:t>
    </dgm:pt>
    <dgm:pt modelId="{ED5F74E9-DB96-4CFC-BC3D-36D277F32CDA}">
      <dgm:prSet phldrT="[Text]"/>
      <dgm:spPr/>
      <dgm:t>
        <a:bodyPr/>
        <a:lstStyle/>
        <a:p>
          <a:r>
            <a:rPr lang="en-US" dirty="0" smtClean="0"/>
            <a:t>Midterm reporting</a:t>
          </a:r>
          <a:endParaRPr lang="en-US" dirty="0"/>
        </a:p>
      </dgm:t>
    </dgm:pt>
    <dgm:pt modelId="{4F461F71-0D04-45D2-A759-A81A7C8885BB}" type="parTrans" cxnId="{03D65944-5FF6-4E36-B852-6B86B3196B6D}">
      <dgm:prSet/>
      <dgm:spPr/>
      <dgm:t>
        <a:bodyPr/>
        <a:lstStyle/>
        <a:p>
          <a:endParaRPr lang="en-US"/>
        </a:p>
      </dgm:t>
    </dgm:pt>
    <dgm:pt modelId="{8E6F28F3-A255-4703-B52C-DCFAC9F4F459}" type="sibTrans" cxnId="{03D65944-5FF6-4E36-B852-6B86B3196B6D}">
      <dgm:prSet/>
      <dgm:spPr/>
      <dgm:t>
        <a:bodyPr/>
        <a:lstStyle/>
        <a:p>
          <a:endParaRPr lang="en-US"/>
        </a:p>
      </dgm:t>
    </dgm:pt>
    <dgm:pt modelId="{556DA284-A570-40BF-978B-D867545DC607}" type="pres">
      <dgm:prSet presAssocID="{BD45E2FE-688A-4423-9783-A34AA2356004}" presName="CompostProcess" presStyleCnt="0">
        <dgm:presLayoutVars>
          <dgm:dir/>
          <dgm:resizeHandles val="exact"/>
        </dgm:presLayoutVars>
      </dgm:prSet>
      <dgm:spPr/>
    </dgm:pt>
    <dgm:pt modelId="{01039F3C-F499-4018-AB99-CC247A393D91}" type="pres">
      <dgm:prSet presAssocID="{BD45E2FE-688A-4423-9783-A34AA2356004}" presName="arrow" presStyleLbl="bgShp" presStyleIdx="0" presStyleCnt="1"/>
      <dgm:spPr/>
    </dgm:pt>
    <dgm:pt modelId="{9292CB5C-F69C-4EA4-B8E9-236DA92CAEAB}" type="pres">
      <dgm:prSet presAssocID="{BD45E2FE-688A-4423-9783-A34AA2356004}" presName="linearProcess" presStyleCnt="0"/>
      <dgm:spPr/>
    </dgm:pt>
    <dgm:pt modelId="{E444272E-865B-4318-949A-8C1FED4EDBAF}" type="pres">
      <dgm:prSet presAssocID="{08DB6635-898A-463E-AFE1-EE357D11100C}" presName="textNode" presStyleLbl="node1" presStyleIdx="0" presStyleCnt="3">
        <dgm:presLayoutVars>
          <dgm:bulletEnabled val="1"/>
        </dgm:presLayoutVars>
      </dgm:prSet>
      <dgm:spPr/>
    </dgm:pt>
    <dgm:pt modelId="{71B609F0-A895-4CF8-BB38-53BD6F60608A}" type="pres">
      <dgm:prSet presAssocID="{3DC3904C-B2E4-45EE-9F3D-3B2881FA1891}" presName="sibTrans" presStyleCnt="0"/>
      <dgm:spPr/>
    </dgm:pt>
    <dgm:pt modelId="{194555DA-3E80-4CB7-9E37-C5478736C37E}" type="pres">
      <dgm:prSet presAssocID="{F13C1E39-8A42-4C39-A6D2-06D76AC19EF2}" presName="textNode" presStyleLbl="node1" presStyleIdx="1" presStyleCnt="3">
        <dgm:presLayoutVars>
          <dgm:bulletEnabled val="1"/>
        </dgm:presLayoutVars>
      </dgm:prSet>
      <dgm:spPr/>
    </dgm:pt>
    <dgm:pt modelId="{984F5FD6-ACCF-4353-8CC3-22367558837F}" type="pres">
      <dgm:prSet presAssocID="{324CB6DB-8577-48AB-8565-2A1FF267BEE9}" presName="sibTrans" presStyleCnt="0"/>
      <dgm:spPr/>
    </dgm:pt>
    <dgm:pt modelId="{024E03A6-65BD-47F4-B0D3-973A453E4FD6}" type="pres">
      <dgm:prSet presAssocID="{ED5F74E9-DB96-4CFC-BC3D-36D277F32CD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409323-34B1-4079-BDC5-7D01F5A4581B}" srcId="{BD45E2FE-688A-4423-9783-A34AA2356004}" destId="{F13C1E39-8A42-4C39-A6D2-06D76AC19EF2}" srcOrd="1" destOrd="0" parTransId="{0FB03B5B-47E0-4168-A52F-6C70A38A0BA2}" sibTransId="{324CB6DB-8577-48AB-8565-2A1FF267BEE9}"/>
    <dgm:cxn modelId="{09373820-75B8-4C93-889C-E77819C8DCD3}" type="presOf" srcId="{ED5F74E9-DB96-4CFC-BC3D-36D277F32CDA}" destId="{024E03A6-65BD-47F4-B0D3-973A453E4FD6}" srcOrd="0" destOrd="0" presId="urn:microsoft.com/office/officeart/2005/8/layout/hProcess9"/>
    <dgm:cxn modelId="{A3C5CBAC-6343-44C9-883C-1674E5D0D58E}" type="presOf" srcId="{08DB6635-898A-463E-AFE1-EE357D11100C}" destId="{E444272E-865B-4318-949A-8C1FED4EDBAF}" srcOrd="0" destOrd="0" presId="urn:microsoft.com/office/officeart/2005/8/layout/hProcess9"/>
    <dgm:cxn modelId="{9EC61F73-D763-4E3E-B5E2-547FC9252FF9}" type="presOf" srcId="{F13C1E39-8A42-4C39-A6D2-06D76AC19EF2}" destId="{194555DA-3E80-4CB7-9E37-C5478736C37E}" srcOrd="0" destOrd="0" presId="urn:microsoft.com/office/officeart/2005/8/layout/hProcess9"/>
    <dgm:cxn modelId="{2CBBA3B0-64E6-4273-8F83-196C2717315C}" type="presOf" srcId="{BD45E2FE-688A-4423-9783-A34AA2356004}" destId="{556DA284-A570-40BF-978B-D867545DC607}" srcOrd="0" destOrd="0" presId="urn:microsoft.com/office/officeart/2005/8/layout/hProcess9"/>
    <dgm:cxn modelId="{03D65944-5FF6-4E36-B852-6B86B3196B6D}" srcId="{BD45E2FE-688A-4423-9783-A34AA2356004}" destId="{ED5F74E9-DB96-4CFC-BC3D-36D277F32CDA}" srcOrd="2" destOrd="0" parTransId="{4F461F71-0D04-45D2-A759-A81A7C8885BB}" sibTransId="{8E6F28F3-A255-4703-B52C-DCFAC9F4F459}"/>
    <dgm:cxn modelId="{683552DD-E687-4338-9B68-895127D3700C}" srcId="{BD45E2FE-688A-4423-9783-A34AA2356004}" destId="{08DB6635-898A-463E-AFE1-EE357D11100C}" srcOrd="0" destOrd="0" parTransId="{56108A52-0D4D-489D-827D-E022A826BF6C}" sibTransId="{3DC3904C-B2E4-45EE-9F3D-3B2881FA1891}"/>
    <dgm:cxn modelId="{84DDC659-E3E6-4FA9-B13E-12B657E23814}" type="presParOf" srcId="{556DA284-A570-40BF-978B-D867545DC607}" destId="{01039F3C-F499-4018-AB99-CC247A393D91}" srcOrd="0" destOrd="0" presId="urn:microsoft.com/office/officeart/2005/8/layout/hProcess9"/>
    <dgm:cxn modelId="{9DB75C12-13D7-4052-BBB9-10B189EC977D}" type="presParOf" srcId="{556DA284-A570-40BF-978B-D867545DC607}" destId="{9292CB5C-F69C-4EA4-B8E9-236DA92CAEAB}" srcOrd="1" destOrd="0" presId="urn:microsoft.com/office/officeart/2005/8/layout/hProcess9"/>
    <dgm:cxn modelId="{C4784617-4E84-4384-BB75-3D1EB8EE6F1A}" type="presParOf" srcId="{9292CB5C-F69C-4EA4-B8E9-236DA92CAEAB}" destId="{E444272E-865B-4318-949A-8C1FED4EDBAF}" srcOrd="0" destOrd="0" presId="urn:microsoft.com/office/officeart/2005/8/layout/hProcess9"/>
    <dgm:cxn modelId="{D0891C40-4C01-4638-935B-892D664169BD}" type="presParOf" srcId="{9292CB5C-F69C-4EA4-B8E9-236DA92CAEAB}" destId="{71B609F0-A895-4CF8-BB38-53BD6F60608A}" srcOrd="1" destOrd="0" presId="urn:microsoft.com/office/officeart/2005/8/layout/hProcess9"/>
    <dgm:cxn modelId="{58315AB9-ABF9-4D6B-9B7A-632EF01374E9}" type="presParOf" srcId="{9292CB5C-F69C-4EA4-B8E9-236DA92CAEAB}" destId="{194555DA-3E80-4CB7-9E37-C5478736C37E}" srcOrd="2" destOrd="0" presId="urn:microsoft.com/office/officeart/2005/8/layout/hProcess9"/>
    <dgm:cxn modelId="{96C4A405-8A06-4E5D-8C23-53130A6F09A8}" type="presParOf" srcId="{9292CB5C-F69C-4EA4-B8E9-236DA92CAEAB}" destId="{984F5FD6-ACCF-4353-8CC3-22367558837F}" srcOrd="3" destOrd="0" presId="urn:microsoft.com/office/officeart/2005/8/layout/hProcess9"/>
    <dgm:cxn modelId="{CD6F3D84-D7DA-436E-AF9E-A60E6BCE8CC6}" type="presParOf" srcId="{9292CB5C-F69C-4EA4-B8E9-236DA92CAEAB}" destId="{024E03A6-65BD-47F4-B0D3-973A453E4FD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D65D8C-9291-4BF9-9827-C5A5D4D09761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53EF0BFA-C494-4DF8-A80F-DF121A883F8F}">
      <dgm:prSet phldrT="[Text]"/>
      <dgm:spPr/>
      <dgm:t>
        <a:bodyPr/>
        <a:lstStyle/>
        <a:p>
          <a:r>
            <a:rPr lang="en-US" dirty="0" smtClean="0"/>
            <a:t>Align</a:t>
          </a:r>
          <a:endParaRPr lang="en-US" dirty="0"/>
        </a:p>
      </dgm:t>
    </dgm:pt>
    <dgm:pt modelId="{8E387ABD-49EE-436F-A519-4261EAAFBF81}" type="parTrans" cxnId="{CCCF9D92-37B9-4C02-A55B-CB5BADA902C7}">
      <dgm:prSet/>
      <dgm:spPr/>
      <dgm:t>
        <a:bodyPr/>
        <a:lstStyle/>
        <a:p>
          <a:endParaRPr lang="en-US"/>
        </a:p>
      </dgm:t>
    </dgm:pt>
    <dgm:pt modelId="{FF3A2D01-7FA1-4F0C-8458-16702B8C7495}" type="sibTrans" cxnId="{CCCF9D92-37B9-4C02-A55B-CB5BADA902C7}">
      <dgm:prSet/>
      <dgm:spPr/>
      <dgm:t>
        <a:bodyPr/>
        <a:lstStyle/>
        <a:p>
          <a:endParaRPr lang="en-US"/>
        </a:p>
      </dgm:t>
    </dgm:pt>
    <dgm:pt modelId="{0D954D11-6707-4BD8-83B4-EC79896AB83E}">
      <dgm:prSet phldrT="[Text]"/>
      <dgm:spPr/>
      <dgm:t>
        <a:bodyPr/>
        <a:lstStyle/>
        <a:p>
          <a:r>
            <a:rPr lang="en-US" dirty="0" smtClean="0"/>
            <a:t>Assess</a:t>
          </a:r>
          <a:endParaRPr lang="en-US" dirty="0"/>
        </a:p>
      </dgm:t>
    </dgm:pt>
    <dgm:pt modelId="{22966C94-D083-4CFC-9AA4-C5A968FC7D95}" type="parTrans" cxnId="{EF0396DB-AA76-4D60-ABE2-50D8E82EA50F}">
      <dgm:prSet/>
      <dgm:spPr/>
      <dgm:t>
        <a:bodyPr/>
        <a:lstStyle/>
        <a:p>
          <a:endParaRPr lang="en-US"/>
        </a:p>
      </dgm:t>
    </dgm:pt>
    <dgm:pt modelId="{A609327C-AC33-42B9-B30E-13E434A7E6CB}" type="sibTrans" cxnId="{EF0396DB-AA76-4D60-ABE2-50D8E82EA50F}">
      <dgm:prSet/>
      <dgm:spPr/>
      <dgm:t>
        <a:bodyPr/>
        <a:lstStyle/>
        <a:p>
          <a:endParaRPr lang="en-US"/>
        </a:p>
      </dgm:t>
    </dgm:pt>
    <dgm:pt modelId="{BFE2448E-BF2F-45B1-B048-53F8FE822162}">
      <dgm:prSet phldrT="[Text]"/>
      <dgm:spPr/>
      <dgm:t>
        <a:bodyPr/>
        <a:lstStyle/>
        <a:p>
          <a:r>
            <a:rPr lang="en-US" dirty="0" smtClean="0"/>
            <a:t>Advise</a:t>
          </a:r>
          <a:endParaRPr lang="en-US" dirty="0"/>
        </a:p>
      </dgm:t>
    </dgm:pt>
    <dgm:pt modelId="{6B32A186-80DD-4480-8EF8-B590EFBECBD4}" type="parTrans" cxnId="{762EDAD2-814E-4A21-BB53-F599BA20F79A}">
      <dgm:prSet/>
      <dgm:spPr/>
      <dgm:t>
        <a:bodyPr/>
        <a:lstStyle/>
        <a:p>
          <a:endParaRPr lang="en-US"/>
        </a:p>
      </dgm:t>
    </dgm:pt>
    <dgm:pt modelId="{E1C8DAFA-FD97-4FB3-AA9B-EA79DA432C11}" type="sibTrans" cxnId="{762EDAD2-814E-4A21-BB53-F599BA20F79A}">
      <dgm:prSet/>
      <dgm:spPr/>
      <dgm:t>
        <a:bodyPr/>
        <a:lstStyle/>
        <a:p>
          <a:endParaRPr lang="en-US"/>
        </a:p>
      </dgm:t>
    </dgm:pt>
    <dgm:pt modelId="{2C8C0748-13D5-41A3-898B-3953213A52F0}" type="pres">
      <dgm:prSet presAssocID="{1DD65D8C-9291-4BF9-9827-C5A5D4D09761}" presName="Name0" presStyleCnt="0">
        <dgm:presLayoutVars>
          <dgm:dir/>
          <dgm:resizeHandles val="exact"/>
        </dgm:presLayoutVars>
      </dgm:prSet>
      <dgm:spPr/>
    </dgm:pt>
    <dgm:pt modelId="{9777D917-2B2B-4FD9-B5AE-479314C22D7D}" type="pres">
      <dgm:prSet presAssocID="{53EF0BFA-C494-4DF8-A80F-DF121A883F8F}" presName="node" presStyleLbl="node1" presStyleIdx="0" presStyleCnt="3">
        <dgm:presLayoutVars>
          <dgm:bulletEnabled val="1"/>
        </dgm:presLayoutVars>
      </dgm:prSet>
      <dgm:spPr/>
    </dgm:pt>
    <dgm:pt modelId="{7C01562D-A375-4D14-B8CE-18D22CC38191}" type="pres">
      <dgm:prSet presAssocID="{FF3A2D01-7FA1-4F0C-8458-16702B8C7495}" presName="sibTrans" presStyleLbl="sibTrans2D1" presStyleIdx="0" presStyleCnt="2"/>
      <dgm:spPr/>
    </dgm:pt>
    <dgm:pt modelId="{6D591848-AB75-4C43-AC9D-4B0213181603}" type="pres">
      <dgm:prSet presAssocID="{FF3A2D01-7FA1-4F0C-8458-16702B8C7495}" presName="connectorText" presStyleLbl="sibTrans2D1" presStyleIdx="0" presStyleCnt="2"/>
      <dgm:spPr/>
    </dgm:pt>
    <dgm:pt modelId="{D8B00A2C-C3BC-449B-8871-C12BFE53D7DD}" type="pres">
      <dgm:prSet presAssocID="{0D954D11-6707-4BD8-83B4-EC79896AB83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41DBA-BD86-46F6-ADEE-37224126B9A5}" type="pres">
      <dgm:prSet presAssocID="{A609327C-AC33-42B9-B30E-13E434A7E6CB}" presName="sibTrans" presStyleLbl="sibTrans2D1" presStyleIdx="1" presStyleCnt="2"/>
      <dgm:spPr/>
    </dgm:pt>
    <dgm:pt modelId="{FE27288B-2F95-4F65-9EFC-A98E3A63A206}" type="pres">
      <dgm:prSet presAssocID="{A609327C-AC33-42B9-B30E-13E434A7E6CB}" presName="connectorText" presStyleLbl="sibTrans2D1" presStyleIdx="1" presStyleCnt="2"/>
      <dgm:spPr/>
    </dgm:pt>
    <dgm:pt modelId="{EB680636-EA22-45AB-9747-32CD6F225A3B}" type="pres">
      <dgm:prSet presAssocID="{BFE2448E-BF2F-45B1-B048-53F8FE822162}" presName="node" presStyleLbl="node1" presStyleIdx="2" presStyleCnt="3">
        <dgm:presLayoutVars>
          <dgm:bulletEnabled val="1"/>
        </dgm:presLayoutVars>
      </dgm:prSet>
      <dgm:spPr/>
    </dgm:pt>
  </dgm:ptLst>
  <dgm:cxnLst>
    <dgm:cxn modelId="{762EDAD2-814E-4A21-BB53-F599BA20F79A}" srcId="{1DD65D8C-9291-4BF9-9827-C5A5D4D09761}" destId="{BFE2448E-BF2F-45B1-B048-53F8FE822162}" srcOrd="2" destOrd="0" parTransId="{6B32A186-80DD-4480-8EF8-B590EFBECBD4}" sibTransId="{E1C8DAFA-FD97-4FB3-AA9B-EA79DA432C11}"/>
    <dgm:cxn modelId="{41564A73-D83F-4024-A8F2-72016CABE6F0}" type="presOf" srcId="{1DD65D8C-9291-4BF9-9827-C5A5D4D09761}" destId="{2C8C0748-13D5-41A3-898B-3953213A52F0}" srcOrd="0" destOrd="0" presId="urn:microsoft.com/office/officeart/2005/8/layout/process1"/>
    <dgm:cxn modelId="{2A23F963-5269-48B0-A68B-CB37BD2DC93D}" type="presOf" srcId="{BFE2448E-BF2F-45B1-B048-53F8FE822162}" destId="{EB680636-EA22-45AB-9747-32CD6F225A3B}" srcOrd="0" destOrd="0" presId="urn:microsoft.com/office/officeart/2005/8/layout/process1"/>
    <dgm:cxn modelId="{D42BB301-D0CB-4DB9-B42C-81BC22ABEE08}" type="presOf" srcId="{A609327C-AC33-42B9-B30E-13E434A7E6CB}" destId="{FE27288B-2F95-4F65-9EFC-A98E3A63A206}" srcOrd="1" destOrd="0" presId="urn:microsoft.com/office/officeart/2005/8/layout/process1"/>
    <dgm:cxn modelId="{11145DD4-0202-4FB4-B8EA-E91F1FFFA082}" type="presOf" srcId="{A609327C-AC33-42B9-B30E-13E434A7E6CB}" destId="{43541DBA-BD86-46F6-ADEE-37224126B9A5}" srcOrd="0" destOrd="0" presId="urn:microsoft.com/office/officeart/2005/8/layout/process1"/>
    <dgm:cxn modelId="{FF133F7E-60BF-4BD9-8985-5FD1D86D9856}" type="presOf" srcId="{53EF0BFA-C494-4DF8-A80F-DF121A883F8F}" destId="{9777D917-2B2B-4FD9-B5AE-479314C22D7D}" srcOrd="0" destOrd="0" presId="urn:microsoft.com/office/officeart/2005/8/layout/process1"/>
    <dgm:cxn modelId="{CCCF9D92-37B9-4C02-A55B-CB5BADA902C7}" srcId="{1DD65D8C-9291-4BF9-9827-C5A5D4D09761}" destId="{53EF0BFA-C494-4DF8-A80F-DF121A883F8F}" srcOrd="0" destOrd="0" parTransId="{8E387ABD-49EE-436F-A519-4261EAAFBF81}" sibTransId="{FF3A2D01-7FA1-4F0C-8458-16702B8C7495}"/>
    <dgm:cxn modelId="{27416A22-550B-4C31-91EC-F464F4B9C800}" type="presOf" srcId="{0D954D11-6707-4BD8-83B4-EC79896AB83E}" destId="{D8B00A2C-C3BC-449B-8871-C12BFE53D7DD}" srcOrd="0" destOrd="0" presId="urn:microsoft.com/office/officeart/2005/8/layout/process1"/>
    <dgm:cxn modelId="{1832A1DA-7F78-4832-86BB-DD0BD9EB0A3E}" type="presOf" srcId="{FF3A2D01-7FA1-4F0C-8458-16702B8C7495}" destId="{6D591848-AB75-4C43-AC9D-4B0213181603}" srcOrd="1" destOrd="0" presId="urn:microsoft.com/office/officeart/2005/8/layout/process1"/>
    <dgm:cxn modelId="{D51CDDB5-CDDB-4F00-B692-3CCE1BA760E0}" type="presOf" srcId="{FF3A2D01-7FA1-4F0C-8458-16702B8C7495}" destId="{7C01562D-A375-4D14-B8CE-18D22CC38191}" srcOrd="0" destOrd="0" presId="urn:microsoft.com/office/officeart/2005/8/layout/process1"/>
    <dgm:cxn modelId="{EF0396DB-AA76-4D60-ABE2-50D8E82EA50F}" srcId="{1DD65D8C-9291-4BF9-9827-C5A5D4D09761}" destId="{0D954D11-6707-4BD8-83B4-EC79896AB83E}" srcOrd="1" destOrd="0" parTransId="{22966C94-D083-4CFC-9AA4-C5A968FC7D95}" sibTransId="{A609327C-AC33-42B9-B30E-13E434A7E6CB}"/>
    <dgm:cxn modelId="{DA3D79CA-6F9F-4ED1-A0AB-C32558736FDF}" type="presParOf" srcId="{2C8C0748-13D5-41A3-898B-3953213A52F0}" destId="{9777D917-2B2B-4FD9-B5AE-479314C22D7D}" srcOrd="0" destOrd="0" presId="urn:microsoft.com/office/officeart/2005/8/layout/process1"/>
    <dgm:cxn modelId="{69B2DFD1-1291-4B8E-BFA0-8FBF3B7203EE}" type="presParOf" srcId="{2C8C0748-13D5-41A3-898B-3953213A52F0}" destId="{7C01562D-A375-4D14-B8CE-18D22CC38191}" srcOrd="1" destOrd="0" presId="urn:microsoft.com/office/officeart/2005/8/layout/process1"/>
    <dgm:cxn modelId="{FC337DBF-CC18-402B-A5D9-7EC5F854E20B}" type="presParOf" srcId="{7C01562D-A375-4D14-B8CE-18D22CC38191}" destId="{6D591848-AB75-4C43-AC9D-4B0213181603}" srcOrd="0" destOrd="0" presId="urn:microsoft.com/office/officeart/2005/8/layout/process1"/>
    <dgm:cxn modelId="{EDA4B6A7-471A-4587-B8FD-035D660F4688}" type="presParOf" srcId="{2C8C0748-13D5-41A3-898B-3953213A52F0}" destId="{D8B00A2C-C3BC-449B-8871-C12BFE53D7DD}" srcOrd="2" destOrd="0" presId="urn:microsoft.com/office/officeart/2005/8/layout/process1"/>
    <dgm:cxn modelId="{29DEDC02-FD38-4D6E-8168-4E5C036236E0}" type="presParOf" srcId="{2C8C0748-13D5-41A3-898B-3953213A52F0}" destId="{43541DBA-BD86-46F6-ADEE-37224126B9A5}" srcOrd="3" destOrd="0" presId="urn:microsoft.com/office/officeart/2005/8/layout/process1"/>
    <dgm:cxn modelId="{018FF1F4-164C-4180-97A2-57AED6CD5EB8}" type="presParOf" srcId="{43541DBA-BD86-46F6-ADEE-37224126B9A5}" destId="{FE27288B-2F95-4F65-9EFC-A98E3A63A206}" srcOrd="0" destOrd="0" presId="urn:microsoft.com/office/officeart/2005/8/layout/process1"/>
    <dgm:cxn modelId="{47C7B8E5-442F-44BB-A43B-4FD15B5F8E9A}" type="presParOf" srcId="{2C8C0748-13D5-41A3-898B-3953213A52F0}" destId="{EB680636-EA22-45AB-9747-32CD6F225A3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F51E0-CBDD-43B5-8A87-1A178C03C9A9}">
      <dsp:nvSpPr>
        <dsp:cNvPr id="0" name=""/>
        <dsp:cNvSpPr/>
      </dsp:nvSpPr>
      <dsp:spPr>
        <a:xfrm>
          <a:off x="0" y="0"/>
          <a:ext cx="3619452" cy="647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What do you want to do?</a:t>
          </a:r>
          <a:endParaRPr lang="en-US" sz="1700" kern="1200" dirty="0"/>
        </a:p>
      </dsp:txBody>
      <dsp:txXfrm>
        <a:off x="18973" y="18973"/>
        <a:ext cx="2844639" cy="609849"/>
      </dsp:txXfrm>
    </dsp:sp>
    <dsp:sp modelId="{E70703D4-6C94-4799-885C-C3D1E02B8E9D}">
      <dsp:nvSpPr>
        <dsp:cNvPr id="0" name=""/>
        <dsp:cNvSpPr/>
      </dsp:nvSpPr>
      <dsp:spPr>
        <a:xfrm>
          <a:off x="270283" y="737766"/>
          <a:ext cx="3619452" cy="647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What is the right major?</a:t>
          </a:r>
          <a:endParaRPr lang="en-US" sz="1700" kern="1200" dirty="0"/>
        </a:p>
      </dsp:txBody>
      <dsp:txXfrm>
        <a:off x="289256" y="756739"/>
        <a:ext cx="2890155" cy="609849"/>
      </dsp:txXfrm>
    </dsp:sp>
    <dsp:sp modelId="{19C72F92-2702-43BF-AB35-723439A3230E}">
      <dsp:nvSpPr>
        <dsp:cNvPr id="0" name=""/>
        <dsp:cNvSpPr/>
      </dsp:nvSpPr>
      <dsp:spPr>
        <a:xfrm>
          <a:off x="540567" y="1475533"/>
          <a:ext cx="3619452" cy="647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Where do you plan to transfer? </a:t>
          </a:r>
          <a:endParaRPr lang="en-US" sz="1700" kern="1200" dirty="0"/>
        </a:p>
      </dsp:txBody>
      <dsp:txXfrm>
        <a:off x="559540" y="1494506"/>
        <a:ext cx="2890155" cy="609849"/>
      </dsp:txXfrm>
    </dsp:sp>
    <dsp:sp modelId="{E9C2B62C-01F2-462D-8812-3EE198FFE1C3}">
      <dsp:nvSpPr>
        <dsp:cNvPr id="0" name=""/>
        <dsp:cNvSpPr/>
      </dsp:nvSpPr>
      <dsp:spPr>
        <a:xfrm>
          <a:off x="810851" y="2213300"/>
          <a:ext cx="3619452" cy="647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What is the best major at MCCC?</a:t>
          </a:r>
          <a:endParaRPr lang="en-US" sz="1700" kern="1200" dirty="0"/>
        </a:p>
      </dsp:txBody>
      <dsp:txXfrm>
        <a:off x="829824" y="2232273"/>
        <a:ext cx="2890155" cy="609849"/>
      </dsp:txXfrm>
    </dsp:sp>
    <dsp:sp modelId="{9B6B8DE5-E19B-4CEA-9BC7-794C03BB8CB9}">
      <dsp:nvSpPr>
        <dsp:cNvPr id="0" name=""/>
        <dsp:cNvSpPr/>
      </dsp:nvSpPr>
      <dsp:spPr>
        <a:xfrm>
          <a:off x="1081135" y="2951067"/>
          <a:ext cx="3619452" cy="647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What classes should you take? </a:t>
          </a:r>
          <a:endParaRPr lang="en-US" sz="1700" kern="1200" dirty="0"/>
        </a:p>
      </dsp:txBody>
      <dsp:txXfrm>
        <a:off x="1100108" y="2970040"/>
        <a:ext cx="2890155" cy="609849"/>
      </dsp:txXfrm>
    </dsp:sp>
    <dsp:sp modelId="{2E769B79-533D-437F-8D0E-F4D300A61F74}">
      <dsp:nvSpPr>
        <dsp:cNvPr id="0" name=""/>
        <dsp:cNvSpPr/>
      </dsp:nvSpPr>
      <dsp:spPr>
        <a:xfrm>
          <a:off x="3198385" y="473250"/>
          <a:ext cx="421066" cy="42106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293125" y="473250"/>
        <a:ext cx="231586" cy="316852"/>
      </dsp:txXfrm>
    </dsp:sp>
    <dsp:sp modelId="{3CED9000-AD15-4C1C-A627-45299CA07E6F}">
      <dsp:nvSpPr>
        <dsp:cNvPr id="0" name=""/>
        <dsp:cNvSpPr/>
      </dsp:nvSpPr>
      <dsp:spPr>
        <a:xfrm>
          <a:off x="3468669" y="1211017"/>
          <a:ext cx="421066" cy="42106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563409" y="1211017"/>
        <a:ext cx="231586" cy="316852"/>
      </dsp:txXfrm>
    </dsp:sp>
    <dsp:sp modelId="{8C40BDEA-8B6F-4BCB-8942-993D81C500F3}">
      <dsp:nvSpPr>
        <dsp:cNvPr id="0" name=""/>
        <dsp:cNvSpPr/>
      </dsp:nvSpPr>
      <dsp:spPr>
        <a:xfrm>
          <a:off x="3738953" y="1937987"/>
          <a:ext cx="421066" cy="42106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833693" y="1937987"/>
        <a:ext cx="231586" cy="316852"/>
      </dsp:txXfrm>
    </dsp:sp>
    <dsp:sp modelId="{AC3C1C18-5D3D-4672-A598-C396EC6124C1}">
      <dsp:nvSpPr>
        <dsp:cNvPr id="0" name=""/>
        <dsp:cNvSpPr/>
      </dsp:nvSpPr>
      <dsp:spPr>
        <a:xfrm>
          <a:off x="4009237" y="2682952"/>
          <a:ext cx="421066" cy="42106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103977" y="2682952"/>
        <a:ext cx="231586" cy="316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39F3C-F499-4018-AB99-CC247A393D91}">
      <dsp:nvSpPr>
        <dsp:cNvPr id="0" name=""/>
        <dsp:cNvSpPr/>
      </dsp:nvSpPr>
      <dsp:spPr>
        <a:xfrm>
          <a:off x="489385" y="0"/>
          <a:ext cx="5546374" cy="4732614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44272E-865B-4318-949A-8C1FED4EDBAF}">
      <dsp:nvSpPr>
        <dsp:cNvPr id="0" name=""/>
        <dsp:cNvSpPr/>
      </dsp:nvSpPr>
      <dsp:spPr>
        <a:xfrm>
          <a:off x="7009" y="1419784"/>
          <a:ext cx="2100281" cy="18930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Attendance reporting</a:t>
          </a:r>
          <a:endParaRPr lang="en-US" sz="2700" kern="1200" dirty="0"/>
        </a:p>
      </dsp:txBody>
      <dsp:txXfrm>
        <a:off x="99420" y="1512195"/>
        <a:ext cx="1915459" cy="1708223"/>
      </dsp:txXfrm>
    </dsp:sp>
    <dsp:sp modelId="{194555DA-3E80-4CB7-9E37-C5478736C37E}">
      <dsp:nvSpPr>
        <dsp:cNvPr id="0" name=""/>
        <dsp:cNvSpPr/>
      </dsp:nvSpPr>
      <dsp:spPr>
        <a:xfrm>
          <a:off x="2212432" y="1419784"/>
          <a:ext cx="2100281" cy="1893045"/>
        </a:xfrm>
        <a:prstGeom prst="roundRect">
          <a:avLst/>
        </a:prstGeom>
        <a:solidFill>
          <a:schemeClr val="accent3">
            <a:hueOff val="427282"/>
            <a:satOff val="-9033"/>
            <a:lumOff val="-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Early alert survey</a:t>
          </a:r>
          <a:endParaRPr lang="en-US" sz="2700" kern="1200" dirty="0"/>
        </a:p>
      </dsp:txBody>
      <dsp:txXfrm>
        <a:off x="2304843" y="1512195"/>
        <a:ext cx="1915459" cy="1708223"/>
      </dsp:txXfrm>
    </dsp:sp>
    <dsp:sp modelId="{024E03A6-65BD-47F4-B0D3-973A453E4FD6}">
      <dsp:nvSpPr>
        <dsp:cNvPr id="0" name=""/>
        <dsp:cNvSpPr/>
      </dsp:nvSpPr>
      <dsp:spPr>
        <a:xfrm>
          <a:off x="4417855" y="1419784"/>
          <a:ext cx="2100281" cy="1893045"/>
        </a:xfrm>
        <a:prstGeom prst="roundRect">
          <a:avLst/>
        </a:prstGeom>
        <a:solidFill>
          <a:schemeClr val="accent3">
            <a:hueOff val="854565"/>
            <a:satOff val="-18066"/>
            <a:lumOff val="-149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Midterm reporting</a:t>
          </a:r>
          <a:endParaRPr lang="en-US" sz="2700" kern="1200" dirty="0"/>
        </a:p>
      </dsp:txBody>
      <dsp:txXfrm>
        <a:off x="4510266" y="1512195"/>
        <a:ext cx="1915459" cy="1708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7D917-2B2B-4FD9-B5AE-479314C22D7D}">
      <dsp:nvSpPr>
        <dsp:cNvPr id="0" name=""/>
        <dsp:cNvSpPr/>
      </dsp:nvSpPr>
      <dsp:spPr>
        <a:xfrm>
          <a:off x="7143" y="1343613"/>
          <a:ext cx="2135187" cy="12811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Align</a:t>
          </a:r>
          <a:endParaRPr lang="en-US" sz="4800" kern="1200" dirty="0"/>
        </a:p>
      </dsp:txBody>
      <dsp:txXfrm>
        <a:off x="44665" y="1381135"/>
        <a:ext cx="2060143" cy="1206068"/>
      </dsp:txXfrm>
    </dsp:sp>
    <dsp:sp modelId="{7C01562D-A375-4D14-B8CE-18D22CC38191}">
      <dsp:nvSpPr>
        <dsp:cNvPr id="0" name=""/>
        <dsp:cNvSpPr/>
      </dsp:nvSpPr>
      <dsp:spPr>
        <a:xfrm>
          <a:off x="2355850" y="171940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355850" y="1825311"/>
        <a:ext cx="316861" cy="317716"/>
      </dsp:txXfrm>
    </dsp:sp>
    <dsp:sp modelId="{D8B00A2C-C3BC-449B-8871-C12BFE53D7DD}">
      <dsp:nvSpPr>
        <dsp:cNvPr id="0" name=""/>
        <dsp:cNvSpPr/>
      </dsp:nvSpPr>
      <dsp:spPr>
        <a:xfrm>
          <a:off x="2996406" y="1343613"/>
          <a:ext cx="2135187" cy="1281112"/>
        </a:xfrm>
        <a:prstGeom prst="roundRect">
          <a:avLst>
            <a:gd name="adj" fmla="val 10000"/>
          </a:avLst>
        </a:prstGeom>
        <a:solidFill>
          <a:schemeClr val="accent5">
            <a:hueOff val="-389766"/>
            <a:satOff val="3984"/>
            <a:lumOff val="-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Assess</a:t>
          </a:r>
          <a:endParaRPr lang="en-US" sz="4800" kern="1200" dirty="0"/>
        </a:p>
      </dsp:txBody>
      <dsp:txXfrm>
        <a:off x="3033928" y="1381135"/>
        <a:ext cx="2060143" cy="1206068"/>
      </dsp:txXfrm>
    </dsp:sp>
    <dsp:sp modelId="{43541DBA-BD86-46F6-ADEE-37224126B9A5}">
      <dsp:nvSpPr>
        <dsp:cNvPr id="0" name=""/>
        <dsp:cNvSpPr/>
      </dsp:nvSpPr>
      <dsp:spPr>
        <a:xfrm>
          <a:off x="5345112" y="171940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79532"/>
            <a:satOff val="7969"/>
            <a:lumOff val="-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345112" y="1825311"/>
        <a:ext cx="316861" cy="317716"/>
      </dsp:txXfrm>
    </dsp:sp>
    <dsp:sp modelId="{EB680636-EA22-45AB-9747-32CD6F225A3B}">
      <dsp:nvSpPr>
        <dsp:cNvPr id="0" name=""/>
        <dsp:cNvSpPr/>
      </dsp:nvSpPr>
      <dsp:spPr>
        <a:xfrm>
          <a:off x="5985668" y="1343613"/>
          <a:ext cx="2135187" cy="1281112"/>
        </a:xfrm>
        <a:prstGeom prst="roundRect">
          <a:avLst>
            <a:gd name="adj" fmla="val 10000"/>
          </a:avLst>
        </a:prstGeom>
        <a:solidFill>
          <a:schemeClr val="accent5">
            <a:hueOff val="-779532"/>
            <a:satOff val="7969"/>
            <a:lumOff val="-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Advise</a:t>
          </a:r>
          <a:endParaRPr lang="en-US" sz="4800" kern="1200" dirty="0"/>
        </a:p>
      </dsp:txBody>
      <dsp:txXfrm>
        <a:off x="6023190" y="1381135"/>
        <a:ext cx="2060143" cy="120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6E302-901B-4EC5-8063-F4475DEAA8C8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B3765-1535-41FB-A927-AAD2D1E85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this is what the typical student experiences at institutions that are not providing supports in a holistic manner.  Ping pong effect.  Lots of places for students to leak out and we lose them forever.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608CB-7B29-4AC0-8387-95B51CA06A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90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their experience looks more like this.  Notice that the blue and the green students have different supports offered to them.  </a:t>
            </a:r>
          </a:p>
          <a:p>
            <a:r>
              <a:rPr lang="en-US" dirty="0"/>
              <a:t>In holistic student support, the supports are personalized for what the student needs at that time.  </a:t>
            </a:r>
          </a:p>
          <a:p>
            <a:r>
              <a:rPr lang="en-US" dirty="0"/>
              <a:t>Personalized, seamless, and integrated.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608CB-7B29-4AC0-8387-95B51CA06A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34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E9EF-BFD3-43EA-A868-783EE64D3026}" type="datetime1">
              <a:rPr lang="en-US" smtClean="0"/>
              <a:t>9/13/2019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5DF4-6503-424C-B89D-B31483AF0BFD}" type="datetime1">
              <a:rPr lang="en-US" smtClean="0"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E408-CEE3-4069-B613-CB32C19D6587}" type="datetime1">
              <a:rPr lang="en-US" smtClean="0"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80C5-3949-48B3-AAD0-C6AC4D6634A8}" type="datetime1">
              <a:rPr lang="en-US" smtClean="0"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1F9A-4BC0-4BDC-9C0A-439930D3F628}" type="datetime1">
              <a:rPr lang="en-US" smtClean="0"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0EB-8738-400A-AFF7-6D1DEC6B76AF}" type="datetime1">
              <a:rPr lang="en-US" smtClean="0"/>
              <a:t>9/13/2019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F0B9-B198-4467-8481-337D4552AC07}" type="datetime1">
              <a:rPr lang="en-US" smtClean="0"/>
              <a:t>9/13/2019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E8C0-DCD6-4618-824E-E5B47E37F774}" type="datetime1">
              <a:rPr lang="en-US" smtClean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133B-A04A-40C7-999B-6B964B69F57E}" type="datetime1">
              <a:rPr lang="en-US" smtClean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6FB9-D28B-49B1-96AA-2DC4A0B82672}" type="datetime1">
              <a:rPr lang="en-US" smtClean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3742-95DB-4727-9E2D-E67133874C57}" type="datetime1">
              <a:rPr lang="en-US" smtClean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C757-AC18-4BD4-B58D-C09C7F56266E}" type="datetime1">
              <a:rPr lang="en-US" smtClean="0"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6CBA-D419-41FA-8B3E-D17E24A5F335}" type="datetime1">
              <a:rPr lang="en-US" smtClean="0"/>
              <a:t>9/13/2019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B8EF-695A-4D91-86E6-BD3ABF986DC6}" type="datetime1">
              <a:rPr lang="en-US" smtClean="0"/>
              <a:t>9/13/2019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A1DA-1075-4AB6-9AFC-9045E23C9F15}" type="datetime1">
              <a:rPr lang="en-US" smtClean="0"/>
              <a:t>9/13/2019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3360-0F07-4AD4-AAF8-61579BDE5A02}" type="datetime1">
              <a:rPr lang="en-US" smtClean="0"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D3E4-AEF6-4C0D-955F-4975ADE12833}" type="datetime1">
              <a:rPr lang="en-US" smtClean="0"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096B060-2D6F-430E-A017-FCCC5AF2AC19}" type="datetime1">
              <a:rPr lang="en-US" smtClean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3.edu/admissions/applying-to-mccc/ready-set-montgo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1000"/>
          </a:blip>
          <a:srcRect l="9091" t="3462" b="19929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16A0C15-5BB2-41A2-BD46-E18F635D5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>
            <a:normAutofit/>
          </a:bodyPr>
          <a:lstStyle/>
          <a:p>
            <a:r>
              <a:rPr lang="en-US" dirty="0" smtClean="0"/>
              <a:t>Stefanie Crouse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Moving from Transactional to </a:t>
            </a:r>
            <a:br>
              <a:rPr lang="en-US" sz="5400" dirty="0" smtClean="0"/>
            </a:br>
            <a:r>
              <a:rPr lang="en-US" sz="5400" dirty="0" smtClean="0"/>
              <a:t>Transformational Advising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49750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1st stop: Alerts (Starfish)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450" y="2142983"/>
            <a:ext cx="783907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87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got there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70296" y="4271750"/>
            <a:ext cx="1078174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Alerts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22143" y="2421661"/>
            <a:ext cx="1078174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Ed. Planning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85225" y="3202772"/>
            <a:ext cx="1078174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Career Planning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56913" y="5277135"/>
            <a:ext cx="1078174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Financial Planning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80425" y="3678073"/>
            <a:ext cx="1078174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Starfish </a:t>
            </a:r>
          </a:p>
          <a:p>
            <a:pPr algn="ctr"/>
            <a:r>
              <a:rPr lang="en-US" dirty="0" smtClean="0"/>
              <a:t>v 2.0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151944" y="3163829"/>
            <a:ext cx="1297675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Templates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73206" y="5556914"/>
            <a:ext cx="1078174" cy="95306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Where we were in 2012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002137" y="1351128"/>
            <a:ext cx="1078174" cy="1070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Ready, Set, </a:t>
            </a:r>
            <a:r>
              <a:rPr lang="en-US" dirty="0" err="1" smtClean="0"/>
              <a:t>Montgo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795378" y="5556914"/>
            <a:ext cx="1078174" cy="95306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Where we want to be</a:t>
            </a:r>
            <a:endParaRPr lang="en-US" dirty="0"/>
          </a:p>
        </p:txBody>
      </p:sp>
      <p:cxnSp>
        <p:nvCxnSpPr>
          <p:cNvPr id="20" name="Curved Connector 19"/>
          <p:cNvCxnSpPr>
            <a:stCxn id="16" idx="0"/>
            <a:endCxn id="4" idx="2"/>
          </p:cNvCxnSpPr>
          <p:nvPr/>
        </p:nvCxnSpPr>
        <p:spPr>
          <a:xfrm rot="5400000" flipH="1" flipV="1">
            <a:off x="1048035" y="4895566"/>
            <a:ext cx="725606" cy="597090"/>
          </a:xfrm>
          <a:prstGeom prst="curvedConnector3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4" idx="0"/>
            <a:endCxn id="5" idx="2"/>
          </p:cNvCxnSpPr>
          <p:nvPr/>
        </p:nvCxnSpPr>
        <p:spPr>
          <a:xfrm rot="5400000" flipH="1" flipV="1">
            <a:off x="1490041" y="3200562"/>
            <a:ext cx="1290531" cy="851847"/>
          </a:xfrm>
          <a:prstGeom prst="curvedConnector3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5" idx="3"/>
            <a:endCxn id="6" idx="0"/>
          </p:cNvCxnSpPr>
          <p:nvPr/>
        </p:nvCxnSpPr>
        <p:spPr>
          <a:xfrm>
            <a:off x="3100317" y="2701440"/>
            <a:ext cx="1523995" cy="501332"/>
          </a:xfrm>
          <a:prstGeom prst="curvedConnector2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6" idx="2"/>
            <a:endCxn id="7" idx="0"/>
          </p:cNvCxnSpPr>
          <p:nvPr/>
        </p:nvCxnSpPr>
        <p:spPr>
          <a:xfrm rot="16200000" flipH="1">
            <a:off x="4602754" y="3783888"/>
            <a:ext cx="1514805" cy="1471688"/>
          </a:xfrm>
          <a:prstGeom prst="curvedConnector3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7" idx="0"/>
            <a:endCxn id="8" idx="2"/>
          </p:cNvCxnSpPr>
          <p:nvPr/>
        </p:nvCxnSpPr>
        <p:spPr>
          <a:xfrm rot="5400000" flipH="1" flipV="1">
            <a:off x="6388004" y="3945627"/>
            <a:ext cx="1039504" cy="1623512"/>
          </a:xfrm>
          <a:prstGeom prst="curvedConnector3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8" idx="0"/>
            <a:endCxn id="17" idx="2"/>
          </p:cNvCxnSpPr>
          <p:nvPr/>
        </p:nvCxnSpPr>
        <p:spPr>
          <a:xfrm rot="5400000" flipH="1" flipV="1">
            <a:off x="7502162" y="2639011"/>
            <a:ext cx="1256412" cy="821712"/>
          </a:xfrm>
          <a:prstGeom prst="curvedConnector3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17" idx="3"/>
            <a:endCxn id="9" idx="0"/>
          </p:cNvCxnSpPr>
          <p:nvPr/>
        </p:nvCxnSpPr>
        <p:spPr>
          <a:xfrm>
            <a:off x="9080311" y="1886395"/>
            <a:ext cx="1720471" cy="1277434"/>
          </a:xfrm>
          <a:prstGeom prst="curvedConnector2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9" idx="2"/>
          </p:cNvCxnSpPr>
          <p:nvPr/>
        </p:nvCxnSpPr>
        <p:spPr>
          <a:xfrm rot="5400000">
            <a:off x="9061187" y="4023714"/>
            <a:ext cx="2039923" cy="1439269"/>
          </a:xfrm>
          <a:prstGeom prst="curvedConnector3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8258599" y="5732060"/>
            <a:ext cx="2154643" cy="914400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Curved Connector 39"/>
          <p:cNvCxnSpPr>
            <a:stCxn id="38" idx="0"/>
            <a:endCxn id="18" idx="1"/>
          </p:cNvCxnSpPr>
          <p:nvPr/>
        </p:nvCxnSpPr>
        <p:spPr>
          <a:xfrm rot="16200000" flipH="1">
            <a:off x="9914955" y="5153026"/>
            <a:ext cx="301388" cy="1459457"/>
          </a:xfrm>
          <a:prstGeom prst="curvedConnector4">
            <a:avLst>
              <a:gd name="adj1" fmla="val -75849"/>
              <a:gd name="adj2" fmla="val 86908"/>
            </a:avLst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 result for starfish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087" y="427175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49" y="1570952"/>
            <a:ext cx="1614488" cy="9144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156" y="2346279"/>
            <a:ext cx="872247" cy="9144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4534" y="5882754"/>
            <a:ext cx="2542309" cy="91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364" y="487460"/>
            <a:ext cx="1677681" cy="9144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0958" y="2093618"/>
            <a:ext cx="165413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60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stop: Educational Planning (</a:t>
            </a:r>
            <a:r>
              <a:rPr lang="en-US" dirty="0" err="1" smtClean="0"/>
              <a:t>Ellucian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" y="2021077"/>
            <a:ext cx="1132522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6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stop: Educational Planning (</a:t>
            </a:r>
            <a:r>
              <a:rPr lang="en-US" dirty="0" err="1" smtClean="0"/>
              <a:t>Ellucian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872" y="2003377"/>
            <a:ext cx="6732256" cy="385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37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stop: Educational Planning (</a:t>
            </a:r>
            <a:r>
              <a:rPr lang="en-US" dirty="0" err="1" smtClean="0"/>
              <a:t>Ellucian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416" y="2031882"/>
            <a:ext cx="8428417" cy="36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69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got there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70296" y="4271750"/>
            <a:ext cx="1078174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Alerts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22143" y="2421661"/>
            <a:ext cx="1078174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Ed. Planning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85225" y="3202772"/>
            <a:ext cx="1078174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Career Planning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56913" y="5277135"/>
            <a:ext cx="1078174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Financial Planning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80425" y="3678073"/>
            <a:ext cx="1078174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Starfish </a:t>
            </a:r>
          </a:p>
          <a:p>
            <a:pPr algn="ctr"/>
            <a:r>
              <a:rPr lang="en-US" dirty="0" smtClean="0"/>
              <a:t>v 2.0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151944" y="3163829"/>
            <a:ext cx="1297675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Templates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73206" y="5556914"/>
            <a:ext cx="1078174" cy="95306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Where we were in 2012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002137" y="1351128"/>
            <a:ext cx="1078174" cy="1070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Ready, Set, </a:t>
            </a:r>
            <a:r>
              <a:rPr lang="en-US" dirty="0" err="1" smtClean="0"/>
              <a:t>Montgo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795378" y="5556914"/>
            <a:ext cx="1078174" cy="95306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Where we want to be</a:t>
            </a:r>
            <a:endParaRPr lang="en-US" dirty="0"/>
          </a:p>
        </p:txBody>
      </p:sp>
      <p:cxnSp>
        <p:nvCxnSpPr>
          <p:cNvPr id="20" name="Curved Connector 19"/>
          <p:cNvCxnSpPr>
            <a:stCxn id="16" idx="0"/>
            <a:endCxn id="4" idx="2"/>
          </p:cNvCxnSpPr>
          <p:nvPr/>
        </p:nvCxnSpPr>
        <p:spPr>
          <a:xfrm rot="5400000" flipH="1" flipV="1">
            <a:off x="1048035" y="4895566"/>
            <a:ext cx="725606" cy="597090"/>
          </a:xfrm>
          <a:prstGeom prst="curvedConnector3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4" idx="0"/>
            <a:endCxn id="5" idx="2"/>
          </p:cNvCxnSpPr>
          <p:nvPr/>
        </p:nvCxnSpPr>
        <p:spPr>
          <a:xfrm rot="5400000" flipH="1" flipV="1">
            <a:off x="1490041" y="3200562"/>
            <a:ext cx="1290531" cy="851847"/>
          </a:xfrm>
          <a:prstGeom prst="curvedConnector3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5" idx="3"/>
            <a:endCxn id="6" idx="0"/>
          </p:cNvCxnSpPr>
          <p:nvPr/>
        </p:nvCxnSpPr>
        <p:spPr>
          <a:xfrm>
            <a:off x="3100317" y="2701440"/>
            <a:ext cx="1523995" cy="501332"/>
          </a:xfrm>
          <a:prstGeom prst="curvedConnector2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6" idx="2"/>
            <a:endCxn id="7" idx="0"/>
          </p:cNvCxnSpPr>
          <p:nvPr/>
        </p:nvCxnSpPr>
        <p:spPr>
          <a:xfrm rot="16200000" flipH="1">
            <a:off x="4602754" y="3783888"/>
            <a:ext cx="1514805" cy="1471688"/>
          </a:xfrm>
          <a:prstGeom prst="curvedConnector3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7" idx="0"/>
            <a:endCxn id="8" idx="2"/>
          </p:cNvCxnSpPr>
          <p:nvPr/>
        </p:nvCxnSpPr>
        <p:spPr>
          <a:xfrm rot="5400000" flipH="1" flipV="1">
            <a:off x="6388004" y="3945627"/>
            <a:ext cx="1039504" cy="1623512"/>
          </a:xfrm>
          <a:prstGeom prst="curvedConnector3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8" idx="0"/>
            <a:endCxn id="17" idx="2"/>
          </p:cNvCxnSpPr>
          <p:nvPr/>
        </p:nvCxnSpPr>
        <p:spPr>
          <a:xfrm rot="5400000" flipH="1" flipV="1">
            <a:off x="7502162" y="2639011"/>
            <a:ext cx="1256412" cy="821712"/>
          </a:xfrm>
          <a:prstGeom prst="curvedConnector3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17" idx="3"/>
            <a:endCxn id="9" idx="0"/>
          </p:cNvCxnSpPr>
          <p:nvPr/>
        </p:nvCxnSpPr>
        <p:spPr>
          <a:xfrm>
            <a:off x="9080311" y="1886395"/>
            <a:ext cx="1720471" cy="1277434"/>
          </a:xfrm>
          <a:prstGeom prst="curvedConnector2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9" idx="2"/>
          </p:cNvCxnSpPr>
          <p:nvPr/>
        </p:nvCxnSpPr>
        <p:spPr>
          <a:xfrm rot="5400000">
            <a:off x="9061187" y="4023714"/>
            <a:ext cx="2039923" cy="1439269"/>
          </a:xfrm>
          <a:prstGeom prst="curvedConnector3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8258599" y="5732060"/>
            <a:ext cx="2154643" cy="914400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Curved Connector 39"/>
          <p:cNvCxnSpPr>
            <a:stCxn id="38" idx="0"/>
            <a:endCxn id="18" idx="1"/>
          </p:cNvCxnSpPr>
          <p:nvPr/>
        </p:nvCxnSpPr>
        <p:spPr>
          <a:xfrm rot="16200000" flipH="1">
            <a:off x="9914955" y="5153026"/>
            <a:ext cx="301388" cy="1459457"/>
          </a:xfrm>
          <a:prstGeom prst="curvedConnector4">
            <a:avLst>
              <a:gd name="adj1" fmla="val -75849"/>
              <a:gd name="adj2" fmla="val 86908"/>
            </a:avLst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 result for starfish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087" y="427175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49" y="1570952"/>
            <a:ext cx="1614488" cy="9144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156" y="2346279"/>
            <a:ext cx="872247" cy="9144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4534" y="5882754"/>
            <a:ext cx="2542309" cy="91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364" y="487460"/>
            <a:ext cx="1677681" cy="9144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0958" y="2093618"/>
            <a:ext cx="165413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89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3rd stop: Career Planning (</a:t>
            </a:r>
            <a:r>
              <a:rPr lang="en-US" dirty="0" err="1" smtClean="0"/>
              <a:t>PathwayU</a:t>
            </a:r>
            <a:r>
              <a:rPr lang="en-US" dirty="0" smtClean="0"/>
              <a:t> powered by </a:t>
            </a:r>
            <a:r>
              <a:rPr lang="en-US" dirty="0" err="1" smtClean="0"/>
              <a:t>Jobzology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87" y="2406697"/>
            <a:ext cx="660082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23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3rd stop: Career Planning (</a:t>
            </a:r>
            <a:r>
              <a:rPr lang="en-US" dirty="0" err="1" smtClean="0"/>
              <a:t>PathwayU</a:t>
            </a:r>
            <a:r>
              <a:rPr lang="en-US" dirty="0" smtClean="0"/>
              <a:t> powered by </a:t>
            </a:r>
            <a:r>
              <a:rPr lang="en-US" dirty="0" err="1" smtClean="0"/>
              <a:t>Jobzology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904" y="1883390"/>
            <a:ext cx="3910029" cy="431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40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3rd stop: Career Planning (</a:t>
            </a:r>
            <a:r>
              <a:rPr lang="en-US" dirty="0" err="1" smtClean="0"/>
              <a:t>PathwayU</a:t>
            </a:r>
            <a:r>
              <a:rPr lang="en-US" dirty="0" smtClean="0"/>
              <a:t> powered by </a:t>
            </a:r>
            <a:r>
              <a:rPr lang="en-US" dirty="0" err="1" smtClean="0"/>
              <a:t>Jobzology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1893271"/>
            <a:ext cx="973455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36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3rd stop: Career Planning (</a:t>
            </a:r>
            <a:r>
              <a:rPr lang="en-US" dirty="0" err="1" smtClean="0"/>
              <a:t>PathwayU</a:t>
            </a:r>
            <a:r>
              <a:rPr lang="en-US" dirty="0" smtClean="0"/>
              <a:t> powered by </a:t>
            </a:r>
            <a:r>
              <a:rPr lang="en-US" dirty="0" err="1" smtClean="0"/>
              <a:t>Jobzology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7" y="1690688"/>
            <a:ext cx="8010525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72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we are vs. who we want to be</a:t>
            </a:r>
            <a:endParaRPr lang="en-US" dirty="0"/>
          </a:p>
        </p:txBody>
      </p:sp>
      <p:pic>
        <p:nvPicPr>
          <p:cNvPr id="1026" name="Picture 2" descr="Image result for sloth zooto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63" y="1820022"/>
            <a:ext cx="4572000" cy="234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83679" y="2967335"/>
            <a:ext cx="1024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VS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28" name="Picture 4" descr="Image result for doctor to patient relations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77218"/>
            <a:ext cx="4572000" cy="257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956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got there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70296" y="4271750"/>
            <a:ext cx="1078174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Alerts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22143" y="2421661"/>
            <a:ext cx="1078174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Ed. Planning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85225" y="3202772"/>
            <a:ext cx="1078174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Career Planning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56913" y="5277135"/>
            <a:ext cx="1078174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Financial Planning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80425" y="3678073"/>
            <a:ext cx="1078174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Starfish </a:t>
            </a:r>
          </a:p>
          <a:p>
            <a:pPr algn="ctr"/>
            <a:r>
              <a:rPr lang="en-US" dirty="0" smtClean="0"/>
              <a:t>v 2.0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151944" y="3163829"/>
            <a:ext cx="1297675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Templates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73206" y="5556914"/>
            <a:ext cx="1078174" cy="95306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Where we were in 2012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002137" y="1351128"/>
            <a:ext cx="1078174" cy="1070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Ready, Set, </a:t>
            </a:r>
            <a:r>
              <a:rPr lang="en-US" dirty="0" err="1" smtClean="0"/>
              <a:t>Montgo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795378" y="5556914"/>
            <a:ext cx="1078174" cy="95306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Where we want to be</a:t>
            </a:r>
            <a:endParaRPr lang="en-US" dirty="0"/>
          </a:p>
        </p:txBody>
      </p:sp>
      <p:cxnSp>
        <p:nvCxnSpPr>
          <p:cNvPr id="20" name="Curved Connector 19"/>
          <p:cNvCxnSpPr>
            <a:stCxn id="16" idx="0"/>
            <a:endCxn id="4" idx="2"/>
          </p:cNvCxnSpPr>
          <p:nvPr/>
        </p:nvCxnSpPr>
        <p:spPr>
          <a:xfrm rot="5400000" flipH="1" flipV="1">
            <a:off x="1048035" y="4895566"/>
            <a:ext cx="725606" cy="597090"/>
          </a:xfrm>
          <a:prstGeom prst="curvedConnector3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4" idx="0"/>
            <a:endCxn id="5" idx="2"/>
          </p:cNvCxnSpPr>
          <p:nvPr/>
        </p:nvCxnSpPr>
        <p:spPr>
          <a:xfrm rot="5400000" flipH="1" flipV="1">
            <a:off x="1490041" y="3200562"/>
            <a:ext cx="1290531" cy="851847"/>
          </a:xfrm>
          <a:prstGeom prst="curvedConnector3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5" idx="3"/>
            <a:endCxn id="6" idx="0"/>
          </p:cNvCxnSpPr>
          <p:nvPr/>
        </p:nvCxnSpPr>
        <p:spPr>
          <a:xfrm>
            <a:off x="3100317" y="2701440"/>
            <a:ext cx="1523995" cy="501332"/>
          </a:xfrm>
          <a:prstGeom prst="curvedConnector2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6" idx="2"/>
            <a:endCxn id="7" idx="0"/>
          </p:cNvCxnSpPr>
          <p:nvPr/>
        </p:nvCxnSpPr>
        <p:spPr>
          <a:xfrm rot="16200000" flipH="1">
            <a:off x="4602754" y="3783888"/>
            <a:ext cx="1514805" cy="1471688"/>
          </a:xfrm>
          <a:prstGeom prst="curvedConnector3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7" idx="0"/>
            <a:endCxn id="8" idx="2"/>
          </p:cNvCxnSpPr>
          <p:nvPr/>
        </p:nvCxnSpPr>
        <p:spPr>
          <a:xfrm rot="5400000" flipH="1" flipV="1">
            <a:off x="6388004" y="3945627"/>
            <a:ext cx="1039504" cy="1623512"/>
          </a:xfrm>
          <a:prstGeom prst="curvedConnector3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8" idx="0"/>
            <a:endCxn id="17" idx="2"/>
          </p:cNvCxnSpPr>
          <p:nvPr/>
        </p:nvCxnSpPr>
        <p:spPr>
          <a:xfrm rot="5400000" flipH="1" flipV="1">
            <a:off x="7502162" y="2639011"/>
            <a:ext cx="1256412" cy="821712"/>
          </a:xfrm>
          <a:prstGeom prst="curvedConnector3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17" idx="3"/>
            <a:endCxn id="9" idx="0"/>
          </p:cNvCxnSpPr>
          <p:nvPr/>
        </p:nvCxnSpPr>
        <p:spPr>
          <a:xfrm>
            <a:off x="9080311" y="1886395"/>
            <a:ext cx="1720471" cy="1277434"/>
          </a:xfrm>
          <a:prstGeom prst="curvedConnector2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9" idx="2"/>
          </p:cNvCxnSpPr>
          <p:nvPr/>
        </p:nvCxnSpPr>
        <p:spPr>
          <a:xfrm rot="5400000">
            <a:off x="9061187" y="4023714"/>
            <a:ext cx="2039923" cy="1439269"/>
          </a:xfrm>
          <a:prstGeom prst="curvedConnector3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8258599" y="5732060"/>
            <a:ext cx="2154643" cy="914400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Curved Connector 39"/>
          <p:cNvCxnSpPr>
            <a:stCxn id="38" idx="0"/>
            <a:endCxn id="18" idx="1"/>
          </p:cNvCxnSpPr>
          <p:nvPr/>
        </p:nvCxnSpPr>
        <p:spPr>
          <a:xfrm rot="16200000" flipH="1">
            <a:off x="9914955" y="5153026"/>
            <a:ext cx="301388" cy="1459457"/>
          </a:xfrm>
          <a:prstGeom prst="curvedConnector4">
            <a:avLst>
              <a:gd name="adj1" fmla="val -75849"/>
              <a:gd name="adj2" fmla="val 86908"/>
            </a:avLst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 result for starfish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087" y="427175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49" y="1570952"/>
            <a:ext cx="1614488" cy="9144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156" y="2346279"/>
            <a:ext cx="872247" cy="9144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4534" y="5882754"/>
            <a:ext cx="2542309" cy="91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364" y="487460"/>
            <a:ext cx="1677681" cy="9144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0958" y="2093618"/>
            <a:ext cx="165413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8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4th stop: Financial Planning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1899526"/>
            <a:ext cx="1058227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28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4th stop: Financial Planning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1866900"/>
            <a:ext cx="104679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78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4th stop: Financial Planning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4775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05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4th stop: Financial Planning</a:t>
            </a:r>
            <a:endParaRPr lang="en-US" dirty="0"/>
          </a:p>
        </p:txBody>
      </p:sp>
      <p:pic>
        <p:nvPicPr>
          <p:cNvPr id="3074" name="Picture 2" descr="Image result for minion mista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1690688"/>
            <a:ext cx="5143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24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got there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70296" y="4271750"/>
            <a:ext cx="1078174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Alerts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22143" y="2421661"/>
            <a:ext cx="1078174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Ed. Planning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85225" y="3202772"/>
            <a:ext cx="1078174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Career Planning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56913" y="5277135"/>
            <a:ext cx="1078174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Financial Planning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80425" y="3678073"/>
            <a:ext cx="1078174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Starfish </a:t>
            </a:r>
          </a:p>
          <a:p>
            <a:pPr algn="ctr"/>
            <a:r>
              <a:rPr lang="en-US" dirty="0" smtClean="0"/>
              <a:t>v 2.0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151944" y="3163829"/>
            <a:ext cx="1297675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Templates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73206" y="5556914"/>
            <a:ext cx="1078174" cy="95306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Where we were in 2012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002137" y="1351128"/>
            <a:ext cx="1078174" cy="1070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Ready, Set, </a:t>
            </a:r>
            <a:r>
              <a:rPr lang="en-US" dirty="0" err="1" smtClean="0"/>
              <a:t>Montgo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795378" y="5556914"/>
            <a:ext cx="1078174" cy="95306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Where we want to be</a:t>
            </a:r>
            <a:endParaRPr lang="en-US" dirty="0"/>
          </a:p>
        </p:txBody>
      </p:sp>
      <p:cxnSp>
        <p:nvCxnSpPr>
          <p:cNvPr id="20" name="Curved Connector 19"/>
          <p:cNvCxnSpPr>
            <a:stCxn id="16" idx="0"/>
            <a:endCxn id="4" idx="2"/>
          </p:cNvCxnSpPr>
          <p:nvPr/>
        </p:nvCxnSpPr>
        <p:spPr>
          <a:xfrm rot="5400000" flipH="1" flipV="1">
            <a:off x="1048035" y="4895566"/>
            <a:ext cx="725606" cy="597090"/>
          </a:xfrm>
          <a:prstGeom prst="curvedConnector3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4" idx="0"/>
            <a:endCxn id="5" idx="2"/>
          </p:cNvCxnSpPr>
          <p:nvPr/>
        </p:nvCxnSpPr>
        <p:spPr>
          <a:xfrm rot="5400000" flipH="1" flipV="1">
            <a:off x="1490041" y="3200562"/>
            <a:ext cx="1290531" cy="851847"/>
          </a:xfrm>
          <a:prstGeom prst="curvedConnector3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5" idx="3"/>
            <a:endCxn id="6" idx="0"/>
          </p:cNvCxnSpPr>
          <p:nvPr/>
        </p:nvCxnSpPr>
        <p:spPr>
          <a:xfrm>
            <a:off x="3100317" y="2701440"/>
            <a:ext cx="1523995" cy="501332"/>
          </a:xfrm>
          <a:prstGeom prst="curvedConnector2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6" idx="2"/>
            <a:endCxn id="7" idx="0"/>
          </p:cNvCxnSpPr>
          <p:nvPr/>
        </p:nvCxnSpPr>
        <p:spPr>
          <a:xfrm rot="16200000" flipH="1">
            <a:off x="4602754" y="3783888"/>
            <a:ext cx="1514805" cy="1471688"/>
          </a:xfrm>
          <a:prstGeom prst="curvedConnector3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7" idx="0"/>
            <a:endCxn id="8" idx="2"/>
          </p:cNvCxnSpPr>
          <p:nvPr/>
        </p:nvCxnSpPr>
        <p:spPr>
          <a:xfrm rot="5400000" flipH="1" flipV="1">
            <a:off x="6388004" y="3945627"/>
            <a:ext cx="1039504" cy="1623512"/>
          </a:xfrm>
          <a:prstGeom prst="curvedConnector3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8" idx="0"/>
            <a:endCxn id="17" idx="2"/>
          </p:cNvCxnSpPr>
          <p:nvPr/>
        </p:nvCxnSpPr>
        <p:spPr>
          <a:xfrm rot="5400000" flipH="1" flipV="1">
            <a:off x="7502162" y="2639011"/>
            <a:ext cx="1256412" cy="821712"/>
          </a:xfrm>
          <a:prstGeom prst="curvedConnector3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17" idx="3"/>
            <a:endCxn id="9" idx="0"/>
          </p:cNvCxnSpPr>
          <p:nvPr/>
        </p:nvCxnSpPr>
        <p:spPr>
          <a:xfrm>
            <a:off x="9080311" y="1886395"/>
            <a:ext cx="1720471" cy="1277434"/>
          </a:xfrm>
          <a:prstGeom prst="curvedConnector2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9" idx="2"/>
          </p:cNvCxnSpPr>
          <p:nvPr/>
        </p:nvCxnSpPr>
        <p:spPr>
          <a:xfrm rot="5400000">
            <a:off x="9061187" y="4023714"/>
            <a:ext cx="2039923" cy="1439269"/>
          </a:xfrm>
          <a:prstGeom prst="curvedConnector3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8258599" y="5732060"/>
            <a:ext cx="2154643" cy="914400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Curved Connector 39"/>
          <p:cNvCxnSpPr>
            <a:stCxn id="38" idx="0"/>
            <a:endCxn id="18" idx="1"/>
          </p:cNvCxnSpPr>
          <p:nvPr/>
        </p:nvCxnSpPr>
        <p:spPr>
          <a:xfrm rot="16200000" flipH="1">
            <a:off x="9914955" y="5153026"/>
            <a:ext cx="301388" cy="1459457"/>
          </a:xfrm>
          <a:prstGeom prst="curvedConnector4">
            <a:avLst>
              <a:gd name="adj1" fmla="val -75849"/>
              <a:gd name="adj2" fmla="val 86908"/>
            </a:avLst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 result for starfish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087" y="427175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49" y="1570952"/>
            <a:ext cx="1614488" cy="9144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156" y="2346279"/>
            <a:ext cx="872247" cy="9144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4534" y="5882754"/>
            <a:ext cx="2542309" cy="91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364" y="487460"/>
            <a:ext cx="1677681" cy="9144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0958" y="2093618"/>
            <a:ext cx="165413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77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5th stop: Starfish v2.0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6634"/>
          <a:stretch/>
        </p:blipFill>
        <p:spPr>
          <a:xfrm>
            <a:off x="690562" y="1771650"/>
            <a:ext cx="10810875" cy="24318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97792" y="3548418"/>
            <a:ext cx="545910" cy="218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498842" y="3766782"/>
            <a:ext cx="2002595" cy="436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0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5th stop: Starfish v2.0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1966912"/>
            <a:ext cx="10782300" cy="29241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444250" y="3807726"/>
            <a:ext cx="2042900" cy="1083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56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5th stop: Starfish v2.0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53764733"/>
              </p:ext>
            </p:extLst>
          </p:nvPr>
        </p:nvGraphicFramePr>
        <p:xfrm>
          <a:off x="2833427" y="1446662"/>
          <a:ext cx="6525146" cy="4732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56934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got there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70296" y="4271750"/>
            <a:ext cx="1078174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Alerts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22143" y="2421661"/>
            <a:ext cx="1078174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Ed. Planning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85225" y="3202772"/>
            <a:ext cx="1078174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Career Planning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56913" y="5277135"/>
            <a:ext cx="1078174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Financial Planning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80425" y="3678073"/>
            <a:ext cx="1078174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Starfish </a:t>
            </a:r>
          </a:p>
          <a:p>
            <a:pPr algn="ctr"/>
            <a:r>
              <a:rPr lang="en-US" dirty="0" smtClean="0"/>
              <a:t>v 2.0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151944" y="3163829"/>
            <a:ext cx="1297675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Templates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73206" y="5556914"/>
            <a:ext cx="1078174" cy="95306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Where we were in 2012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002137" y="1351128"/>
            <a:ext cx="1078174" cy="1070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Ready, Set, </a:t>
            </a:r>
            <a:r>
              <a:rPr lang="en-US" dirty="0" err="1" smtClean="0"/>
              <a:t>Montgo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795378" y="5556914"/>
            <a:ext cx="1078174" cy="95306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Where we want to be</a:t>
            </a:r>
            <a:endParaRPr lang="en-US" dirty="0"/>
          </a:p>
        </p:txBody>
      </p:sp>
      <p:cxnSp>
        <p:nvCxnSpPr>
          <p:cNvPr id="20" name="Curved Connector 19"/>
          <p:cNvCxnSpPr>
            <a:stCxn id="16" idx="0"/>
            <a:endCxn id="4" idx="2"/>
          </p:cNvCxnSpPr>
          <p:nvPr/>
        </p:nvCxnSpPr>
        <p:spPr>
          <a:xfrm rot="5400000" flipH="1" flipV="1">
            <a:off x="1048035" y="4895566"/>
            <a:ext cx="725606" cy="597090"/>
          </a:xfrm>
          <a:prstGeom prst="curvedConnector3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4" idx="0"/>
            <a:endCxn id="5" idx="2"/>
          </p:cNvCxnSpPr>
          <p:nvPr/>
        </p:nvCxnSpPr>
        <p:spPr>
          <a:xfrm rot="5400000" flipH="1" flipV="1">
            <a:off x="1490041" y="3200562"/>
            <a:ext cx="1290531" cy="851847"/>
          </a:xfrm>
          <a:prstGeom prst="curvedConnector3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5" idx="3"/>
            <a:endCxn id="6" idx="0"/>
          </p:cNvCxnSpPr>
          <p:nvPr/>
        </p:nvCxnSpPr>
        <p:spPr>
          <a:xfrm>
            <a:off x="3100317" y="2701440"/>
            <a:ext cx="1523995" cy="501332"/>
          </a:xfrm>
          <a:prstGeom prst="curvedConnector2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6" idx="2"/>
            <a:endCxn id="7" idx="0"/>
          </p:cNvCxnSpPr>
          <p:nvPr/>
        </p:nvCxnSpPr>
        <p:spPr>
          <a:xfrm rot="16200000" flipH="1">
            <a:off x="4602754" y="3783888"/>
            <a:ext cx="1514805" cy="1471688"/>
          </a:xfrm>
          <a:prstGeom prst="curvedConnector3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7" idx="0"/>
            <a:endCxn id="8" idx="2"/>
          </p:cNvCxnSpPr>
          <p:nvPr/>
        </p:nvCxnSpPr>
        <p:spPr>
          <a:xfrm rot="5400000" flipH="1" flipV="1">
            <a:off x="6388004" y="3945627"/>
            <a:ext cx="1039504" cy="1623512"/>
          </a:xfrm>
          <a:prstGeom prst="curvedConnector3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8" idx="0"/>
            <a:endCxn id="17" idx="2"/>
          </p:cNvCxnSpPr>
          <p:nvPr/>
        </p:nvCxnSpPr>
        <p:spPr>
          <a:xfrm rot="5400000" flipH="1" flipV="1">
            <a:off x="7502162" y="2639011"/>
            <a:ext cx="1256412" cy="821712"/>
          </a:xfrm>
          <a:prstGeom prst="curvedConnector3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17" idx="3"/>
            <a:endCxn id="9" idx="0"/>
          </p:cNvCxnSpPr>
          <p:nvPr/>
        </p:nvCxnSpPr>
        <p:spPr>
          <a:xfrm>
            <a:off x="9080311" y="1886395"/>
            <a:ext cx="1720471" cy="1277434"/>
          </a:xfrm>
          <a:prstGeom prst="curvedConnector2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9" idx="2"/>
          </p:cNvCxnSpPr>
          <p:nvPr/>
        </p:nvCxnSpPr>
        <p:spPr>
          <a:xfrm rot="5400000">
            <a:off x="9061187" y="4023714"/>
            <a:ext cx="2039923" cy="1439269"/>
          </a:xfrm>
          <a:prstGeom prst="curvedConnector3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8258599" y="5732060"/>
            <a:ext cx="2154643" cy="914400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Curved Connector 39"/>
          <p:cNvCxnSpPr>
            <a:stCxn id="38" idx="0"/>
            <a:endCxn id="18" idx="1"/>
          </p:cNvCxnSpPr>
          <p:nvPr/>
        </p:nvCxnSpPr>
        <p:spPr>
          <a:xfrm rot="16200000" flipH="1">
            <a:off x="9914955" y="5153026"/>
            <a:ext cx="301388" cy="1459457"/>
          </a:xfrm>
          <a:prstGeom prst="curvedConnector4">
            <a:avLst>
              <a:gd name="adj1" fmla="val -75849"/>
              <a:gd name="adj2" fmla="val 86908"/>
            </a:avLst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 result for starfish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087" y="427175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49" y="1570952"/>
            <a:ext cx="1614488" cy="9144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156" y="2346279"/>
            <a:ext cx="872247" cy="9144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4534" y="5882754"/>
            <a:ext cx="2542309" cy="91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364" y="487460"/>
            <a:ext cx="1677681" cy="9144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0958" y="2093618"/>
            <a:ext cx="165413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52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Academic Advising at Montgomery County Community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Medical model</a:t>
            </a:r>
          </a:p>
          <a:p>
            <a:pPr lvl="1"/>
            <a:r>
              <a:rPr lang="en-US" dirty="0" smtClean="0"/>
              <a:t>Advisor = Primary care physician</a:t>
            </a:r>
          </a:p>
          <a:p>
            <a:pPr lvl="1"/>
            <a:r>
              <a:rPr lang="en-US" dirty="0" smtClean="0"/>
              <a:t>Refer to “specialists” </a:t>
            </a:r>
          </a:p>
          <a:p>
            <a:r>
              <a:rPr lang="en-US" dirty="0" smtClean="0"/>
              <a:t>Movement to SSIPP advising (CCRC)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Sustained, strategic, integrated, proactive, and personalized</a:t>
            </a:r>
          </a:p>
          <a:p>
            <a:pPr lvl="1"/>
            <a:r>
              <a:rPr lang="en-US" dirty="0" smtClean="0"/>
              <a:t>Built upon RELATIONAL view of advising</a:t>
            </a: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42673987"/>
              </p:ext>
            </p:extLst>
          </p:nvPr>
        </p:nvGraphicFramePr>
        <p:xfrm>
          <a:off x="6863592" y="2009254"/>
          <a:ext cx="4700588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41096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</a:t>
            </a:r>
            <a:r>
              <a:rPr lang="en-US" dirty="0" smtClean="0"/>
              <a:t>th stop: Ready, Set, </a:t>
            </a:r>
            <a:r>
              <a:rPr lang="en-US" dirty="0" err="1" smtClean="0"/>
              <a:t>Montgo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39284324"/>
              </p:ext>
            </p:extLst>
          </p:nvPr>
        </p:nvGraphicFramePr>
        <p:xfrm>
          <a:off x="1431498" y="559558"/>
          <a:ext cx="8128000" cy="3968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Left Arrow 6"/>
          <p:cNvSpPr/>
          <p:nvPr/>
        </p:nvSpPr>
        <p:spPr>
          <a:xfrm rot="18701111">
            <a:off x="7042245" y="3343701"/>
            <a:ext cx="627797" cy="9689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0800000">
            <a:off x="8017680" y="4360459"/>
            <a:ext cx="627797" cy="9689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199797" y="4176215"/>
            <a:ext cx="2538484" cy="1337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 minute video +</a:t>
            </a:r>
          </a:p>
          <a:p>
            <a:pPr algn="ctr"/>
            <a:r>
              <a:rPr lang="en-US" dirty="0" smtClean="0"/>
              <a:t> Intake form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8815316" y="4176215"/>
            <a:ext cx="2538484" cy="1337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One-on-one appointment with an advisor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562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</a:t>
            </a:r>
            <a:r>
              <a:rPr lang="en-US" dirty="0" smtClean="0"/>
              <a:t>th stop: Ready, Set, </a:t>
            </a:r>
            <a:r>
              <a:rPr lang="en-US" dirty="0" err="1" smtClean="0"/>
              <a:t>Montgo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182" y="2104017"/>
            <a:ext cx="4292788" cy="23626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2182" y="48800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https://www.mc3.edu/admissions/applying-to-mccc/ready-set-montgo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000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</a:t>
            </a:r>
            <a:r>
              <a:rPr lang="en-US" dirty="0" smtClean="0"/>
              <a:t>th stop: Ready, Set, </a:t>
            </a:r>
            <a:r>
              <a:rPr lang="en-US" dirty="0" err="1" smtClean="0"/>
              <a:t>Montgo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971" y="1690688"/>
            <a:ext cx="823912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31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got there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70296" y="4271750"/>
            <a:ext cx="1078174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Alerts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22143" y="2421661"/>
            <a:ext cx="1078174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Ed. Planning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85225" y="3202772"/>
            <a:ext cx="1078174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Career Planning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56913" y="5277135"/>
            <a:ext cx="1078174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Financial Planning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80425" y="3678073"/>
            <a:ext cx="1078174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Starfish </a:t>
            </a:r>
          </a:p>
          <a:p>
            <a:pPr algn="ctr"/>
            <a:r>
              <a:rPr lang="en-US" dirty="0" smtClean="0"/>
              <a:t>v 2.0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151944" y="3163829"/>
            <a:ext cx="1297675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Templates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73206" y="5556914"/>
            <a:ext cx="1078174" cy="95306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Where we were in 2012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002137" y="1351128"/>
            <a:ext cx="1078174" cy="1070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Ready, Set, </a:t>
            </a:r>
            <a:r>
              <a:rPr lang="en-US" dirty="0" err="1" smtClean="0"/>
              <a:t>Montgo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795378" y="5556914"/>
            <a:ext cx="1078174" cy="95306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Where we want to be</a:t>
            </a:r>
            <a:endParaRPr lang="en-US" dirty="0"/>
          </a:p>
        </p:txBody>
      </p:sp>
      <p:cxnSp>
        <p:nvCxnSpPr>
          <p:cNvPr id="20" name="Curved Connector 19"/>
          <p:cNvCxnSpPr>
            <a:stCxn id="16" idx="0"/>
            <a:endCxn id="4" idx="2"/>
          </p:cNvCxnSpPr>
          <p:nvPr/>
        </p:nvCxnSpPr>
        <p:spPr>
          <a:xfrm rot="5400000" flipH="1" flipV="1">
            <a:off x="1048035" y="4895566"/>
            <a:ext cx="725606" cy="597090"/>
          </a:xfrm>
          <a:prstGeom prst="curvedConnector3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4" idx="0"/>
            <a:endCxn id="5" idx="2"/>
          </p:cNvCxnSpPr>
          <p:nvPr/>
        </p:nvCxnSpPr>
        <p:spPr>
          <a:xfrm rot="5400000" flipH="1" flipV="1">
            <a:off x="1490041" y="3200562"/>
            <a:ext cx="1290531" cy="851847"/>
          </a:xfrm>
          <a:prstGeom prst="curvedConnector3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5" idx="3"/>
            <a:endCxn id="6" idx="0"/>
          </p:cNvCxnSpPr>
          <p:nvPr/>
        </p:nvCxnSpPr>
        <p:spPr>
          <a:xfrm>
            <a:off x="3100317" y="2701440"/>
            <a:ext cx="1523995" cy="501332"/>
          </a:xfrm>
          <a:prstGeom prst="curvedConnector2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6" idx="2"/>
            <a:endCxn id="7" idx="0"/>
          </p:cNvCxnSpPr>
          <p:nvPr/>
        </p:nvCxnSpPr>
        <p:spPr>
          <a:xfrm rot="16200000" flipH="1">
            <a:off x="4602754" y="3783888"/>
            <a:ext cx="1514805" cy="1471688"/>
          </a:xfrm>
          <a:prstGeom prst="curvedConnector3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7" idx="0"/>
            <a:endCxn id="8" idx="2"/>
          </p:cNvCxnSpPr>
          <p:nvPr/>
        </p:nvCxnSpPr>
        <p:spPr>
          <a:xfrm rot="5400000" flipH="1" flipV="1">
            <a:off x="6388004" y="3945627"/>
            <a:ext cx="1039504" cy="1623512"/>
          </a:xfrm>
          <a:prstGeom prst="curvedConnector3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8" idx="0"/>
            <a:endCxn id="17" idx="2"/>
          </p:cNvCxnSpPr>
          <p:nvPr/>
        </p:nvCxnSpPr>
        <p:spPr>
          <a:xfrm rot="5400000" flipH="1" flipV="1">
            <a:off x="7502162" y="2639011"/>
            <a:ext cx="1256412" cy="821712"/>
          </a:xfrm>
          <a:prstGeom prst="curvedConnector3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17" idx="3"/>
            <a:endCxn id="9" idx="0"/>
          </p:cNvCxnSpPr>
          <p:nvPr/>
        </p:nvCxnSpPr>
        <p:spPr>
          <a:xfrm>
            <a:off x="9080311" y="1886395"/>
            <a:ext cx="1720471" cy="1277434"/>
          </a:xfrm>
          <a:prstGeom prst="curvedConnector2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9" idx="2"/>
          </p:cNvCxnSpPr>
          <p:nvPr/>
        </p:nvCxnSpPr>
        <p:spPr>
          <a:xfrm rot="5400000">
            <a:off x="9061187" y="4023714"/>
            <a:ext cx="2039923" cy="1439269"/>
          </a:xfrm>
          <a:prstGeom prst="curvedConnector3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8258599" y="5732060"/>
            <a:ext cx="2154643" cy="914400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Curved Connector 39"/>
          <p:cNvCxnSpPr>
            <a:stCxn id="38" idx="0"/>
            <a:endCxn id="18" idx="1"/>
          </p:cNvCxnSpPr>
          <p:nvPr/>
        </p:nvCxnSpPr>
        <p:spPr>
          <a:xfrm rot="16200000" flipH="1">
            <a:off x="9914955" y="5153026"/>
            <a:ext cx="301388" cy="1459457"/>
          </a:xfrm>
          <a:prstGeom prst="curvedConnector4">
            <a:avLst>
              <a:gd name="adj1" fmla="val -75849"/>
              <a:gd name="adj2" fmla="val 86908"/>
            </a:avLst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 result for starfish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087" y="427175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49" y="1570952"/>
            <a:ext cx="1614488" cy="9144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156" y="2346279"/>
            <a:ext cx="872247" cy="9144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4534" y="5882754"/>
            <a:ext cx="2542309" cy="91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364" y="487460"/>
            <a:ext cx="1677681" cy="9144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0958" y="2093618"/>
            <a:ext cx="165413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88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7th stop: Templates (Ed Planning v2.0)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141" y="1977290"/>
            <a:ext cx="7355717" cy="385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879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7th stop: Templates (Ed Planning v2.0)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2" y="1719262"/>
            <a:ext cx="1096327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005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we’re still not there…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70296" y="4271750"/>
            <a:ext cx="1078174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Alerts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22143" y="2421661"/>
            <a:ext cx="1078174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Ed. Planning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85225" y="3202772"/>
            <a:ext cx="1078174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Career Planning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56913" y="5277135"/>
            <a:ext cx="1078174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Financial Planning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80425" y="3678073"/>
            <a:ext cx="1078174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Starfish </a:t>
            </a:r>
          </a:p>
          <a:p>
            <a:pPr algn="ctr"/>
            <a:r>
              <a:rPr lang="en-US" dirty="0" smtClean="0"/>
              <a:t>v 2.0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151944" y="3163829"/>
            <a:ext cx="1297675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Templates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73206" y="5556914"/>
            <a:ext cx="1078174" cy="95306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Where we were in 2012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002137" y="1351128"/>
            <a:ext cx="1078174" cy="1070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Ready, Set, </a:t>
            </a:r>
            <a:r>
              <a:rPr lang="en-US" dirty="0" err="1" smtClean="0"/>
              <a:t>Montgo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795378" y="5556914"/>
            <a:ext cx="1078174" cy="95306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Where we want to be</a:t>
            </a:r>
            <a:endParaRPr lang="en-US" dirty="0"/>
          </a:p>
        </p:txBody>
      </p:sp>
      <p:cxnSp>
        <p:nvCxnSpPr>
          <p:cNvPr id="20" name="Curved Connector 19"/>
          <p:cNvCxnSpPr>
            <a:stCxn id="16" idx="0"/>
            <a:endCxn id="4" idx="2"/>
          </p:cNvCxnSpPr>
          <p:nvPr/>
        </p:nvCxnSpPr>
        <p:spPr>
          <a:xfrm rot="5400000" flipH="1" flipV="1">
            <a:off x="1048035" y="4895566"/>
            <a:ext cx="725606" cy="597090"/>
          </a:xfrm>
          <a:prstGeom prst="curvedConnector3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4" idx="0"/>
            <a:endCxn id="5" idx="2"/>
          </p:cNvCxnSpPr>
          <p:nvPr/>
        </p:nvCxnSpPr>
        <p:spPr>
          <a:xfrm rot="5400000" flipH="1" flipV="1">
            <a:off x="1490041" y="3200562"/>
            <a:ext cx="1290531" cy="851847"/>
          </a:xfrm>
          <a:prstGeom prst="curvedConnector3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5" idx="3"/>
            <a:endCxn id="6" idx="0"/>
          </p:cNvCxnSpPr>
          <p:nvPr/>
        </p:nvCxnSpPr>
        <p:spPr>
          <a:xfrm>
            <a:off x="3100317" y="2701440"/>
            <a:ext cx="1523995" cy="501332"/>
          </a:xfrm>
          <a:prstGeom prst="curvedConnector2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6" idx="2"/>
            <a:endCxn id="7" idx="0"/>
          </p:cNvCxnSpPr>
          <p:nvPr/>
        </p:nvCxnSpPr>
        <p:spPr>
          <a:xfrm rot="16200000" flipH="1">
            <a:off x="4602754" y="3783888"/>
            <a:ext cx="1514805" cy="1471688"/>
          </a:xfrm>
          <a:prstGeom prst="curvedConnector3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7" idx="0"/>
            <a:endCxn id="8" idx="2"/>
          </p:cNvCxnSpPr>
          <p:nvPr/>
        </p:nvCxnSpPr>
        <p:spPr>
          <a:xfrm rot="5400000" flipH="1" flipV="1">
            <a:off x="6388004" y="3945627"/>
            <a:ext cx="1039504" cy="1623512"/>
          </a:xfrm>
          <a:prstGeom prst="curvedConnector3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8" idx="0"/>
            <a:endCxn id="17" idx="2"/>
          </p:cNvCxnSpPr>
          <p:nvPr/>
        </p:nvCxnSpPr>
        <p:spPr>
          <a:xfrm rot="5400000" flipH="1" flipV="1">
            <a:off x="7502162" y="2639011"/>
            <a:ext cx="1256412" cy="821712"/>
          </a:xfrm>
          <a:prstGeom prst="curvedConnector3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17" idx="3"/>
            <a:endCxn id="9" idx="0"/>
          </p:cNvCxnSpPr>
          <p:nvPr/>
        </p:nvCxnSpPr>
        <p:spPr>
          <a:xfrm>
            <a:off x="9080311" y="1886395"/>
            <a:ext cx="1720471" cy="1277434"/>
          </a:xfrm>
          <a:prstGeom prst="curvedConnector2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9" idx="2"/>
          </p:cNvCxnSpPr>
          <p:nvPr/>
        </p:nvCxnSpPr>
        <p:spPr>
          <a:xfrm rot="5400000">
            <a:off x="9061187" y="4023714"/>
            <a:ext cx="2039923" cy="1439269"/>
          </a:xfrm>
          <a:prstGeom prst="curvedConnector3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38" idx="0"/>
            <a:endCxn id="18" idx="1"/>
          </p:cNvCxnSpPr>
          <p:nvPr/>
        </p:nvCxnSpPr>
        <p:spPr>
          <a:xfrm rot="16200000" flipH="1">
            <a:off x="9914955" y="5153026"/>
            <a:ext cx="301388" cy="1459457"/>
          </a:xfrm>
          <a:prstGeom prst="curvedConnector4">
            <a:avLst>
              <a:gd name="adj1" fmla="val -75849"/>
              <a:gd name="adj2" fmla="val 86908"/>
            </a:avLst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 result for starfish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087" y="427175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49" y="1570952"/>
            <a:ext cx="1614488" cy="9144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156" y="2346279"/>
            <a:ext cx="872247" cy="9144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4534" y="5882754"/>
            <a:ext cx="2542309" cy="91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364" y="487460"/>
            <a:ext cx="1677681" cy="9144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0958" y="2093618"/>
            <a:ext cx="1654139" cy="914400"/>
          </a:xfrm>
          <a:prstGeom prst="rect">
            <a:avLst/>
          </a:prstGeom>
        </p:spPr>
      </p:pic>
      <p:pic>
        <p:nvPicPr>
          <p:cNvPr id="7170" name="Picture 2" descr="Image result for embrace chang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50" b="24842"/>
          <a:stretch/>
        </p:blipFill>
        <p:spPr bwMode="auto">
          <a:xfrm>
            <a:off x="7962511" y="5810475"/>
            <a:ext cx="2671206" cy="87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4524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embrace ch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816" y="767849"/>
            <a:ext cx="708660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878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DFEC5-00BE-4B1E-A5C0-69267AA49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I have done my job…</a:t>
            </a:r>
            <a:endParaRPr lang="en-US" dirty="0"/>
          </a:p>
        </p:txBody>
      </p:sp>
      <p:pic>
        <p:nvPicPr>
          <p:cNvPr id="4" name="Content Placeholder 13">
            <a:extLst>
              <a:ext uri="{FF2B5EF4-FFF2-40B4-BE49-F238E27FC236}">
                <a16:creationId xmlns:a16="http://schemas.microsoft.com/office/drawing/2014/main" id="{7446A931-2E52-49CE-93C1-A43A1A54B0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08"/>
          <a:stretch/>
        </p:blipFill>
        <p:spPr>
          <a:xfrm>
            <a:off x="2052955" y="2459018"/>
            <a:ext cx="7802235" cy="3739668"/>
          </a:xfrm>
        </p:spPr>
      </p:pic>
    </p:spTree>
    <p:extLst>
      <p:ext uri="{BB962C8B-B14F-4D97-AF65-F5344CB8AC3E}">
        <p14:creationId xmlns:p14="http://schemas.microsoft.com/office/powerpoint/2010/main" val="2961063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952BD-678E-4285-8294-CBF6EE67F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Success! </a:t>
            </a:r>
            <a:endParaRPr lang="en-US" dirty="0"/>
          </a:p>
        </p:txBody>
      </p:sp>
      <p:pic>
        <p:nvPicPr>
          <p:cNvPr id="4" name="Content Placeholder 13">
            <a:extLst>
              <a:ext uri="{FF2B5EF4-FFF2-40B4-BE49-F238E27FC236}">
                <a16:creationId xmlns:a16="http://schemas.microsoft.com/office/drawing/2014/main" id="{22EBDC78-69E2-4F7F-85F4-DBA23F140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01"/>
          <a:stretch/>
        </p:blipFill>
        <p:spPr>
          <a:xfrm>
            <a:off x="1363719" y="2354076"/>
            <a:ext cx="8247063" cy="3999656"/>
          </a:xfrm>
        </p:spPr>
      </p:pic>
    </p:spTree>
    <p:extLst>
      <p:ext uri="{BB962C8B-B14F-4D97-AF65-F5344CB8AC3E}">
        <p14:creationId xmlns:p14="http://schemas.microsoft.com/office/powerpoint/2010/main" val="2835192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got there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70296" y="4271750"/>
            <a:ext cx="1078174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Alerts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22143" y="2421661"/>
            <a:ext cx="1078174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Ed. Planning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85225" y="3202772"/>
            <a:ext cx="1078174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Career Planning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56913" y="5277135"/>
            <a:ext cx="1078174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Financial Planning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80425" y="3678073"/>
            <a:ext cx="1078174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Starfish </a:t>
            </a:r>
          </a:p>
          <a:p>
            <a:pPr algn="ctr"/>
            <a:r>
              <a:rPr lang="en-US" dirty="0" smtClean="0"/>
              <a:t>v 2.0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151944" y="3163829"/>
            <a:ext cx="1297675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Templates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73206" y="5556914"/>
            <a:ext cx="1078174" cy="95306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Where we were in 2012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002137" y="1351128"/>
            <a:ext cx="1078174" cy="1070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Ready, Set, </a:t>
            </a:r>
            <a:r>
              <a:rPr lang="en-US" dirty="0" err="1" smtClean="0"/>
              <a:t>Montgo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795378" y="5556914"/>
            <a:ext cx="1078174" cy="95306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Where we want to be</a:t>
            </a:r>
            <a:endParaRPr lang="en-US" dirty="0"/>
          </a:p>
        </p:txBody>
      </p:sp>
      <p:cxnSp>
        <p:nvCxnSpPr>
          <p:cNvPr id="20" name="Curved Connector 19"/>
          <p:cNvCxnSpPr>
            <a:stCxn id="16" idx="0"/>
            <a:endCxn id="4" idx="2"/>
          </p:cNvCxnSpPr>
          <p:nvPr/>
        </p:nvCxnSpPr>
        <p:spPr>
          <a:xfrm rot="5400000" flipH="1" flipV="1">
            <a:off x="1048035" y="4895566"/>
            <a:ext cx="725606" cy="597090"/>
          </a:xfrm>
          <a:prstGeom prst="curvedConnector3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4" idx="0"/>
            <a:endCxn id="5" idx="2"/>
          </p:cNvCxnSpPr>
          <p:nvPr/>
        </p:nvCxnSpPr>
        <p:spPr>
          <a:xfrm rot="5400000" flipH="1" flipV="1">
            <a:off x="1490041" y="3200562"/>
            <a:ext cx="1290531" cy="851847"/>
          </a:xfrm>
          <a:prstGeom prst="curvedConnector3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5" idx="3"/>
            <a:endCxn id="6" idx="0"/>
          </p:cNvCxnSpPr>
          <p:nvPr/>
        </p:nvCxnSpPr>
        <p:spPr>
          <a:xfrm>
            <a:off x="3100317" y="2701440"/>
            <a:ext cx="1523995" cy="501332"/>
          </a:xfrm>
          <a:prstGeom prst="curvedConnector2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6" idx="2"/>
            <a:endCxn id="7" idx="0"/>
          </p:cNvCxnSpPr>
          <p:nvPr/>
        </p:nvCxnSpPr>
        <p:spPr>
          <a:xfrm rot="16200000" flipH="1">
            <a:off x="4602754" y="3783888"/>
            <a:ext cx="1514805" cy="1471688"/>
          </a:xfrm>
          <a:prstGeom prst="curvedConnector3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7" idx="0"/>
            <a:endCxn id="8" idx="2"/>
          </p:cNvCxnSpPr>
          <p:nvPr/>
        </p:nvCxnSpPr>
        <p:spPr>
          <a:xfrm rot="5400000" flipH="1" flipV="1">
            <a:off x="6388004" y="3945627"/>
            <a:ext cx="1039504" cy="1623512"/>
          </a:xfrm>
          <a:prstGeom prst="curvedConnector3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8" idx="0"/>
            <a:endCxn id="17" idx="2"/>
          </p:cNvCxnSpPr>
          <p:nvPr/>
        </p:nvCxnSpPr>
        <p:spPr>
          <a:xfrm rot="5400000" flipH="1" flipV="1">
            <a:off x="7502162" y="2639011"/>
            <a:ext cx="1256412" cy="821712"/>
          </a:xfrm>
          <a:prstGeom prst="curvedConnector3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17" idx="3"/>
            <a:endCxn id="9" idx="0"/>
          </p:cNvCxnSpPr>
          <p:nvPr/>
        </p:nvCxnSpPr>
        <p:spPr>
          <a:xfrm>
            <a:off x="9080311" y="1886395"/>
            <a:ext cx="1720471" cy="1277434"/>
          </a:xfrm>
          <a:prstGeom prst="curvedConnector2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9" idx="2"/>
          </p:cNvCxnSpPr>
          <p:nvPr/>
        </p:nvCxnSpPr>
        <p:spPr>
          <a:xfrm rot="5400000">
            <a:off x="9061187" y="4023714"/>
            <a:ext cx="2039923" cy="1439269"/>
          </a:xfrm>
          <a:prstGeom prst="curvedConnector3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8258599" y="5732060"/>
            <a:ext cx="2154643" cy="914400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Curved Connector 39"/>
          <p:cNvCxnSpPr>
            <a:stCxn id="38" idx="0"/>
            <a:endCxn id="18" idx="1"/>
          </p:cNvCxnSpPr>
          <p:nvPr/>
        </p:nvCxnSpPr>
        <p:spPr>
          <a:xfrm rot="16200000" flipH="1">
            <a:off x="9914955" y="5153026"/>
            <a:ext cx="301388" cy="1459457"/>
          </a:xfrm>
          <a:prstGeom prst="curvedConnector4">
            <a:avLst>
              <a:gd name="adj1" fmla="val -75849"/>
              <a:gd name="adj2" fmla="val 86908"/>
            </a:avLst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 result for starfish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087" y="427175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49" y="1570952"/>
            <a:ext cx="1614488" cy="9144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156" y="2346279"/>
            <a:ext cx="872247" cy="9144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4534" y="5882754"/>
            <a:ext cx="2542309" cy="91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364" y="487460"/>
            <a:ext cx="1677681" cy="9144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0958" y="2093618"/>
            <a:ext cx="165413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36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1st stop: Alerts (Starfish)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46" y="1924334"/>
            <a:ext cx="9502719" cy="37236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24084" y="1924334"/>
            <a:ext cx="1910686" cy="368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57648" y="4189863"/>
            <a:ext cx="1305817" cy="928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2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1st stop: Alerts (Starfish)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807" y="1908624"/>
            <a:ext cx="8372475" cy="41052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18579" y="2169994"/>
            <a:ext cx="550460" cy="232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18579" y="4091946"/>
            <a:ext cx="550460" cy="232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18579" y="5015977"/>
            <a:ext cx="550460" cy="232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18579" y="5465925"/>
            <a:ext cx="550460" cy="232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70979" y="2322394"/>
            <a:ext cx="550460" cy="232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10208525" y="1908624"/>
            <a:ext cx="1705971" cy="6457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Advising</a:t>
            </a:r>
            <a:endParaRPr lang="en-US" dirty="0"/>
          </a:p>
        </p:txBody>
      </p:sp>
      <p:sp>
        <p:nvSpPr>
          <p:cNvPr id="13" name="Left Arrow 12"/>
          <p:cNvSpPr/>
          <p:nvPr/>
        </p:nvSpPr>
        <p:spPr>
          <a:xfrm>
            <a:off x="10208525" y="3084607"/>
            <a:ext cx="1705971" cy="6457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Tutoring</a:t>
            </a:r>
            <a:endParaRPr lang="en-US" dirty="0"/>
          </a:p>
        </p:txBody>
      </p:sp>
      <p:sp>
        <p:nvSpPr>
          <p:cNvPr id="14" name="Left Arrow 13"/>
          <p:cNvSpPr/>
          <p:nvPr/>
        </p:nvSpPr>
        <p:spPr>
          <a:xfrm>
            <a:off x="10208525" y="5368117"/>
            <a:ext cx="1705971" cy="6457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502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1st stop: Alerts (Starfish)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971" y="2012262"/>
            <a:ext cx="10104848" cy="376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18003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F23494-F630-4E01-81EA-AA2F2975971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083022-B7D0-4DE3-9976-6A91422D9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Depth design</Template>
  <TotalTime>0</TotalTime>
  <Words>649</Words>
  <Application>Microsoft Office PowerPoint</Application>
  <PresentationFormat>Widescreen</PresentationFormat>
  <Paragraphs>148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Corbel</vt:lpstr>
      <vt:lpstr>Depth</vt:lpstr>
      <vt:lpstr>Moving from Transactional to  Transformational Advising</vt:lpstr>
      <vt:lpstr>Who we are vs. who we want to be</vt:lpstr>
      <vt:lpstr>Academic Advising at Montgomery County Community College</vt:lpstr>
      <vt:lpstr>If I have done my job…</vt:lpstr>
      <vt:lpstr>Success! </vt:lpstr>
      <vt:lpstr>How we got there</vt:lpstr>
      <vt:lpstr>1st stop: Alerts (Starfish)</vt:lpstr>
      <vt:lpstr>1st stop: Alerts (Starfish)</vt:lpstr>
      <vt:lpstr>1st stop: Alerts (Starfish)</vt:lpstr>
      <vt:lpstr>1st stop: Alerts (Starfish)</vt:lpstr>
      <vt:lpstr>How we got there</vt:lpstr>
      <vt:lpstr>2nd stop: Educational Planning (Ellucian)</vt:lpstr>
      <vt:lpstr>2nd stop: Educational Planning (Ellucian)</vt:lpstr>
      <vt:lpstr>2nd stop: Educational Planning (Ellucian)</vt:lpstr>
      <vt:lpstr>How we got there</vt:lpstr>
      <vt:lpstr>3rd stop: Career Planning (PathwayU powered by Jobzology)</vt:lpstr>
      <vt:lpstr>3rd stop: Career Planning (PathwayU powered by Jobzology)</vt:lpstr>
      <vt:lpstr>3rd stop: Career Planning (PathwayU powered by Jobzology)</vt:lpstr>
      <vt:lpstr>3rd stop: Career Planning (PathwayU powered by Jobzology)</vt:lpstr>
      <vt:lpstr>How we got there</vt:lpstr>
      <vt:lpstr>4th stop: Financial Planning</vt:lpstr>
      <vt:lpstr>4th stop: Financial Planning</vt:lpstr>
      <vt:lpstr>4th stop: Financial Planning</vt:lpstr>
      <vt:lpstr>4th stop: Financial Planning</vt:lpstr>
      <vt:lpstr>How we got there</vt:lpstr>
      <vt:lpstr>5th stop: Starfish v2.0</vt:lpstr>
      <vt:lpstr>5th stop: Starfish v2.0</vt:lpstr>
      <vt:lpstr>5th stop: Starfish v2.0</vt:lpstr>
      <vt:lpstr>How we got there</vt:lpstr>
      <vt:lpstr>6th stop: Ready, Set, Montgo</vt:lpstr>
      <vt:lpstr>6th stop: Ready, Set, Montgo</vt:lpstr>
      <vt:lpstr>6th stop: Ready, Set, Montgo</vt:lpstr>
      <vt:lpstr>How we got there</vt:lpstr>
      <vt:lpstr>7th stop: Templates (Ed Planning v2.0)</vt:lpstr>
      <vt:lpstr>7th stop: Templates (Ed Planning v2.0)</vt:lpstr>
      <vt:lpstr>But we’re still not there…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2019-09-13T18:39:40Z</dcterms:created>
  <dcterms:modified xsi:type="dcterms:W3CDTF">2019-09-13T20:03:13Z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